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335" r:id="rId2"/>
    <p:sldId id="336" r:id="rId3"/>
    <p:sldId id="337" r:id="rId4"/>
    <p:sldId id="338" r:id="rId5"/>
    <p:sldId id="339" r:id="rId6"/>
    <p:sldId id="340" r:id="rId7"/>
    <p:sldId id="341" r:id="rId8"/>
    <p:sldId id="349" r:id="rId9"/>
    <p:sldId id="350" r:id="rId10"/>
    <p:sldId id="342" r:id="rId11"/>
    <p:sldId id="343" r:id="rId12"/>
    <p:sldId id="344" r:id="rId13"/>
    <p:sldId id="345" r:id="rId14"/>
    <p:sldId id="346" r:id="rId15"/>
    <p:sldId id="347" r:id="rId16"/>
    <p:sldId id="348" r:id="rId17"/>
    <p:sldId id="334" r:id="rId18"/>
    <p:sldId id="354" r:id="rId19"/>
    <p:sldId id="261" r:id="rId20"/>
    <p:sldId id="329" r:id="rId21"/>
    <p:sldId id="263" r:id="rId22"/>
    <p:sldId id="331" r:id="rId23"/>
    <p:sldId id="351" r:id="rId24"/>
    <p:sldId id="352" r:id="rId25"/>
    <p:sldId id="279" r:id="rId26"/>
    <p:sldId id="308" r:id="rId27"/>
    <p:sldId id="280" r:id="rId28"/>
    <p:sldId id="281" r:id="rId29"/>
    <p:sldId id="309" r:id="rId30"/>
    <p:sldId id="355" r:id="rId31"/>
    <p:sldId id="264" r:id="rId32"/>
    <p:sldId id="330" r:id="rId33"/>
    <p:sldId id="265" r:id="rId34"/>
    <p:sldId id="333" r:id="rId35"/>
    <p:sldId id="353" r:id="rId36"/>
    <p:sldId id="282" r:id="rId37"/>
    <p:sldId id="283" r:id="rId38"/>
    <p:sldId id="310" r:id="rId39"/>
    <p:sldId id="284" r:id="rId40"/>
    <p:sldId id="285" r:id="rId41"/>
    <p:sldId id="286" r:id="rId42"/>
    <p:sldId id="356" r:id="rId43"/>
    <p:sldId id="266" r:id="rId44"/>
    <p:sldId id="317" r:id="rId45"/>
    <p:sldId id="267" r:id="rId46"/>
    <p:sldId id="318" r:id="rId47"/>
    <p:sldId id="320" r:id="rId48"/>
    <p:sldId id="287" r:id="rId49"/>
    <p:sldId id="288" r:id="rId50"/>
    <p:sldId id="289" r:id="rId51"/>
    <p:sldId id="290" r:id="rId52"/>
    <p:sldId id="291" r:id="rId53"/>
    <p:sldId id="311" r:id="rId54"/>
    <p:sldId id="357" r:id="rId55"/>
    <p:sldId id="268" r:id="rId56"/>
    <p:sldId id="312" r:id="rId57"/>
    <p:sldId id="313" r:id="rId58"/>
    <p:sldId id="314" r:id="rId59"/>
    <p:sldId id="269" r:id="rId60"/>
    <p:sldId id="292" r:id="rId61"/>
    <p:sldId id="293" r:id="rId62"/>
    <p:sldId id="294" r:id="rId63"/>
    <p:sldId id="295" r:id="rId64"/>
    <p:sldId id="296" r:id="rId65"/>
    <p:sldId id="297" r:id="rId66"/>
    <p:sldId id="358" r:id="rId67"/>
    <p:sldId id="270" r:id="rId68"/>
    <p:sldId id="321" r:id="rId69"/>
    <p:sldId id="271" r:id="rId70"/>
    <p:sldId id="322" r:id="rId71"/>
    <p:sldId id="298" r:id="rId72"/>
    <p:sldId id="299" r:id="rId73"/>
    <p:sldId id="324" r:id="rId74"/>
    <p:sldId id="300" r:id="rId75"/>
    <p:sldId id="301" r:id="rId76"/>
    <p:sldId id="302" r:id="rId77"/>
    <p:sldId id="325" r:id="rId78"/>
    <p:sldId id="359" r:id="rId79"/>
    <p:sldId id="272" r:id="rId80"/>
    <p:sldId id="323" r:id="rId81"/>
    <p:sldId id="326" r:id="rId82"/>
    <p:sldId id="273" r:id="rId83"/>
    <p:sldId id="303" r:id="rId84"/>
    <p:sldId id="304" r:id="rId85"/>
    <p:sldId id="327" r:id="rId86"/>
    <p:sldId id="305" r:id="rId87"/>
    <p:sldId id="306"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699" autoAdjust="0"/>
    <p:restoredTop sz="92430" autoAdjust="0"/>
  </p:normalViewPr>
  <p:slideViewPr>
    <p:cSldViewPr>
      <p:cViewPr varScale="1">
        <p:scale>
          <a:sx n="68" d="100"/>
          <a:sy n="68" d="100"/>
        </p:scale>
        <p:origin x="1398" y="6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275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D7F2283-1834-4451-B17C-CDE3CBC6E86F}" type="datetimeFigureOut">
              <a:rPr lang="en-US" smtClean="0"/>
              <a:pPr/>
              <a:t>8/28/2017</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5639B6F-795D-4F24-B5E9-4944799A7FE2}"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8/28/2017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A5639B6F-795D-4F24-B5E9-4944799A7FE2}"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8/28/2017</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8/28/2017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A5639B6F-795D-4F24-B5E9-4944799A7FE2}"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9D7F2283-1834-4451-B17C-CDE3CBC6E86F}" type="datetimeFigureOut">
              <a:rPr lang="en-US" smtClean="0"/>
              <a:pPr/>
              <a:t>8/28/2017</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5639B6F-795D-4F24-B5E9-4944799A7FE2}"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9D7F2283-1834-4451-B17C-CDE3CBC6E86F}" type="datetimeFigureOut">
              <a:rPr lang="en-US" smtClean="0"/>
              <a:pPr/>
              <a:t>8/28/2017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639B6F-795D-4F24-B5E9-4944799A7FE2}"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D7F2283-1834-4451-B17C-CDE3CBC6E86F}" type="datetimeFigureOut">
              <a:rPr lang="en-US" smtClean="0"/>
              <a:pPr/>
              <a:t>8/28/2017</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A5639B6F-795D-4F24-B5E9-4944799A7FE2}"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D7F2283-1834-4451-B17C-CDE3CBC6E86F}" type="datetimeFigureOut">
              <a:rPr lang="en-US" smtClean="0"/>
              <a:pPr/>
              <a:t>8/28/2017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A5639B6F-795D-4F24-B5E9-4944799A7F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D7F2283-1834-4451-B17C-CDE3CBC6E86F}" type="datetimeFigureOut">
              <a:rPr lang="en-US" smtClean="0"/>
              <a:pPr/>
              <a:t>8/28/2017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A5639B6F-795D-4F24-B5E9-4944799A7F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A5639B6F-795D-4F24-B5E9-4944799A7FE2}"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D7F2283-1834-4451-B17C-CDE3CBC6E86F}" type="datetimeFigureOut">
              <a:rPr lang="en-US" smtClean="0"/>
              <a:pPr/>
              <a:t>8/28/2017</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A5639B6F-795D-4F24-B5E9-4944799A7FE2}"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D7F2283-1834-4451-B17C-CDE3CBC6E86F}" type="datetimeFigureOut">
              <a:rPr lang="en-US" smtClean="0"/>
              <a:pPr/>
              <a:t>8/28/2017</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D7F2283-1834-4451-B17C-CDE3CBC6E86F}" type="datetimeFigureOut">
              <a:rPr lang="en-US" smtClean="0"/>
              <a:pPr/>
              <a:t>8/28/2017</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A5639B6F-795D-4F24-B5E9-4944799A7FE2}"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driscoll-class.wikispaces.com/" TargetMode="External"/><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 y="838200"/>
            <a:ext cx="4191000" cy="4572000"/>
          </a:xfrm>
          <a:prstGeom prst="rect">
            <a:avLst/>
          </a:prstGeom>
          <a:effectLst>
            <a:outerShdw blurRad="50800" dist="38100" dir="2700000" algn="tl" rotWithShape="0">
              <a:prstClr val="black">
                <a:alpha val="40000"/>
              </a:prstClr>
            </a:outerShdw>
          </a:effectLst>
          <a:scene3d>
            <a:camera prst="perspectiveRight"/>
            <a:lightRig rig="soft" dir="b">
              <a:rot lat="0" lon="0" rev="0"/>
            </a:lightRig>
          </a:scene3d>
          <a:sp3d prstMaterial="dkEdge">
            <a:bevelT w="63500" h="63500"/>
            <a:contourClr>
              <a:schemeClr val="dk1"/>
            </a:contourClr>
          </a:sp3d>
        </p:spPr>
        <p:style>
          <a:lnRef idx="0">
            <a:schemeClr val="dk1"/>
          </a:lnRef>
          <a:fillRef idx="3">
            <a:schemeClr val="dk1"/>
          </a:fillRef>
          <a:effectRef idx="3">
            <a:schemeClr val="dk1"/>
          </a:effectRef>
          <a:fontRef idx="minor">
            <a:schemeClr val="lt1"/>
          </a:fontRef>
        </p:style>
        <p:txBody>
          <a:bodyP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sng" strike="noStrike" kern="1200" normalizeH="0" baseline="0" noProof="0" dirty="0" smtClean="0">
                <a:solidFill>
                  <a:schemeClr val="bg1"/>
                </a:solidFill>
                <a:uLnTx/>
                <a:uFillTx/>
                <a:latin typeface="+mj-lt"/>
                <a:ea typeface="Times New Roman" pitchFamily="18" charset="0"/>
                <a:cs typeface="Times New Roman" pitchFamily="18" charset="0"/>
              </a:rPr>
              <a:t>Unit 1</a:t>
            </a:r>
            <a:r>
              <a:rPr kumimoji="0" lang="en-US" sz="4400" b="1" u="none" strike="noStrike" kern="1200" normalizeH="0" baseline="0" noProof="0" dirty="0" smtClean="0">
                <a:solidFill>
                  <a:schemeClr val="bg1"/>
                </a:solidFill>
                <a:uLnTx/>
                <a:uFillTx/>
                <a:latin typeface="+mj-lt"/>
                <a:ea typeface="Times New Roman" pitchFamily="18" charset="0"/>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none" strike="noStrike" kern="1200" normalizeH="0" baseline="0" noProof="0" dirty="0" smtClean="0">
                <a:solidFill>
                  <a:schemeClr val="bg1"/>
                </a:solidFill>
                <a:uLnTx/>
                <a:uFillTx/>
                <a:latin typeface="+mj-lt"/>
                <a:ea typeface="Times New Roman" pitchFamily="18" charset="0"/>
                <a:cs typeface="Times New Roman" pitchFamily="18" charset="0"/>
              </a:rPr>
              <a:t>Historical and Philosophical Foundations of American Government </a:t>
            </a:r>
            <a:r>
              <a:rPr kumimoji="0" lang="en-US" sz="6000" b="1" i="0" u="none" strike="noStrike" kern="120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mj-lt"/>
                <a:ea typeface="+mj-ea"/>
                <a:cs typeface="Times New Roman" pitchFamily="18" charset="0"/>
              </a:rPr>
              <a:t/>
            </a:r>
            <a:br>
              <a:rPr kumimoji="0" lang="en-US" sz="6000" b="1" i="0" u="none" strike="noStrike" kern="120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mj-lt"/>
                <a:ea typeface="+mj-ea"/>
                <a:cs typeface="Times New Roman" pitchFamily="18" charset="0"/>
              </a:rPr>
            </a:br>
            <a:endParaRPr kumimoji="0" lang="en-US" sz="3300" b="1" i="0" u="none" strike="noStrike" kern="120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mj-lt"/>
              <a:ea typeface="+mj-ea"/>
              <a:cs typeface="Times New Roman" pitchFamily="18" charset="0"/>
            </a:endParaRPr>
          </a:p>
        </p:txBody>
      </p:sp>
      <p:pic>
        <p:nvPicPr>
          <p:cNvPr id="3" name="Picture 2"/>
          <p:cNvPicPr>
            <a:picLocks noChangeAspect="1" noChangeArrowheads="1"/>
          </p:cNvPicPr>
          <p:nvPr/>
        </p:nvPicPr>
        <p:blipFill>
          <a:blip r:embed="rId2" cstate="print"/>
          <a:srcRect/>
          <a:stretch>
            <a:fillRect/>
          </a:stretch>
        </p:blipFill>
        <p:spPr bwMode="auto">
          <a:xfrm>
            <a:off x="4648200" y="152400"/>
            <a:ext cx="4343400" cy="6170237"/>
          </a:xfrm>
          <a:prstGeom prst="rect">
            <a:avLst/>
          </a:prstGeom>
          <a:noFill/>
          <a:ln w="9525">
            <a:noFill/>
            <a:miter lim="800000"/>
            <a:headEnd/>
            <a:tailEnd/>
          </a:ln>
          <a:effectLst/>
          <a:scene3d>
            <a:camera prst="perspectiveLeft"/>
            <a:lightRig rig="threePt" dir="t"/>
          </a:scene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Colonial America</a:t>
            </a:r>
            <a:endParaRPr lang="en-US" dirty="0"/>
          </a:p>
        </p:txBody>
      </p:sp>
      <p:sp>
        <p:nvSpPr>
          <p:cNvPr id="3" name="Content Placeholder 2"/>
          <p:cNvSpPr>
            <a:spLocks noGrp="1"/>
          </p:cNvSpPr>
          <p:nvPr>
            <p:ph sz="quarter" idx="1"/>
          </p:nvPr>
        </p:nvSpPr>
        <p:spPr>
          <a:xfrm>
            <a:off x="301752" y="1527048"/>
            <a:ext cx="5718048" cy="5178552"/>
          </a:xfrm>
        </p:spPr>
        <p:txBody>
          <a:bodyPr/>
          <a:lstStyle/>
          <a:p>
            <a:r>
              <a:rPr lang="en-US" dirty="0" smtClean="0"/>
              <a:t>Europeans first settled two centuries before the Treaty of Paris (1783)</a:t>
            </a:r>
          </a:p>
          <a:p>
            <a:r>
              <a:rPr lang="en-US" dirty="0" smtClean="0"/>
              <a:t>Native American Population on the Decline (war, disease)</a:t>
            </a:r>
          </a:p>
          <a:p>
            <a:r>
              <a:rPr lang="en-US" dirty="0" smtClean="0"/>
              <a:t>Diverse European backgrounds (German, French, Dutch)</a:t>
            </a:r>
          </a:p>
          <a:p>
            <a:pPr lvl="1"/>
            <a:r>
              <a:rPr lang="en-US" dirty="0" smtClean="0">
                <a:solidFill>
                  <a:schemeClr val="tx1"/>
                </a:solidFill>
              </a:rPr>
              <a:t>Came for religious (Puritans) and economic (Jamestown) reasons</a:t>
            </a:r>
            <a:endParaRPr lang="en-US" dirty="0">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5601832" y="4114800"/>
            <a:ext cx="3281881" cy="2209800"/>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3" cstate="print"/>
          <a:srcRect/>
          <a:stretch>
            <a:fillRect/>
          </a:stretch>
        </p:blipFill>
        <p:spPr bwMode="auto">
          <a:xfrm>
            <a:off x="6248400" y="1524000"/>
            <a:ext cx="2147593" cy="25288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(cont…)</a:t>
            </a:r>
            <a:endParaRPr lang="en-US" dirty="0"/>
          </a:p>
        </p:txBody>
      </p:sp>
      <p:sp>
        <p:nvSpPr>
          <p:cNvPr id="3" name="Content Placeholder 2"/>
          <p:cNvSpPr>
            <a:spLocks noGrp="1"/>
          </p:cNvSpPr>
          <p:nvPr>
            <p:ph sz="quarter" idx="1"/>
          </p:nvPr>
        </p:nvSpPr>
        <p:spPr>
          <a:xfrm>
            <a:off x="301752" y="1527048"/>
            <a:ext cx="4194048" cy="4873752"/>
          </a:xfrm>
        </p:spPr>
        <p:txBody>
          <a:bodyPr>
            <a:normAutofit/>
          </a:bodyPr>
          <a:lstStyle/>
          <a:p>
            <a:r>
              <a:rPr lang="en-US" dirty="0" smtClean="0"/>
              <a:t>Vast estates in Middle to South, smaller towns in New England</a:t>
            </a:r>
          </a:p>
          <a:p>
            <a:r>
              <a:rPr lang="en-US" dirty="0" smtClean="0"/>
              <a:t>Southern farms grew export crops, were larger with many more slaves</a:t>
            </a:r>
          </a:p>
          <a:p>
            <a:r>
              <a:rPr lang="en-US" dirty="0" smtClean="0"/>
              <a:t>New England – subsistence farming, livestock, local markets</a:t>
            </a:r>
          </a:p>
        </p:txBody>
      </p:sp>
      <p:pic>
        <p:nvPicPr>
          <p:cNvPr id="3074" name="Picture 2"/>
          <p:cNvPicPr>
            <a:picLocks noChangeAspect="1" noChangeArrowheads="1"/>
          </p:cNvPicPr>
          <p:nvPr/>
        </p:nvPicPr>
        <p:blipFill>
          <a:blip r:embed="rId2" cstate="print"/>
          <a:srcRect/>
          <a:stretch>
            <a:fillRect/>
          </a:stretch>
        </p:blipFill>
        <p:spPr bwMode="auto">
          <a:xfrm>
            <a:off x="5715000" y="1447800"/>
            <a:ext cx="2240280" cy="2667000"/>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5638800" y="4343400"/>
            <a:ext cx="2438400" cy="1828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How Did The Founders Learn About Government?</a:t>
            </a:r>
            <a:endParaRPr lang="en-US" dirty="0"/>
          </a:p>
        </p:txBody>
      </p:sp>
      <p:sp>
        <p:nvSpPr>
          <p:cNvPr id="3" name="Content Placeholder 2"/>
          <p:cNvSpPr>
            <a:spLocks noGrp="1"/>
          </p:cNvSpPr>
          <p:nvPr>
            <p:ph sz="quarter" idx="1"/>
          </p:nvPr>
        </p:nvSpPr>
        <p:spPr>
          <a:xfrm>
            <a:off x="301752" y="1527048"/>
            <a:ext cx="4422648" cy="4645152"/>
          </a:xfrm>
        </p:spPr>
        <p:txBody>
          <a:bodyPr/>
          <a:lstStyle/>
          <a:p>
            <a:r>
              <a:rPr lang="en-US" dirty="0" smtClean="0"/>
              <a:t>Read classical texts about </a:t>
            </a:r>
            <a:r>
              <a:rPr lang="en-US" dirty="0" err="1" smtClean="0"/>
              <a:t>gov’t</a:t>
            </a:r>
            <a:r>
              <a:rPr lang="en-US" dirty="0" smtClean="0"/>
              <a:t> &amp; politics (Aristotle)</a:t>
            </a:r>
            <a:endParaRPr lang="en-US" dirty="0"/>
          </a:p>
          <a:p>
            <a:r>
              <a:rPr lang="en-US" dirty="0" smtClean="0"/>
              <a:t>Studied newer 16</a:t>
            </a:r>
            <a:r>
              <a:rPr lang="en-US" baseline="30000" dirty="0" smtClean="0"/>
              <a:t>th</a:t>
            </a:r>
            <a:r>
              <a:rPr lang="en-US" dirty="0" smtClean="0"/>
              <a:t> &amp; 17</a:t>
            </a:r>
            <a:r>
              <a:rPr lang="en-US" baseline="30000" dirty="0" smtClean="0"/>
              <a:t>th</a:t>
            </a:r>
            <a:r>
              <a:rPr lang="en-US" dirty="0" smtClean="0"/>
              <a:t> c. philosophers (Locke)</a:t>
            </a:r>
          </a:p>
          <a:p>
            <a:r>
              <a:rPr lang="en-US" dirty="0" smtClean="0"/>
              <a:t>Also fell back on 150 years of local self-government</a:t>
            </a:r>
          </a:p>
          <a:p>
            <a:pPr lvl="1"/>
            <a:r>
              <a:rPr lang="en-US" dirty="0" smtClean="0">
                <a:solidFill>
                  <a:schemeClr val="tx1"/>
                </a:solidFill>
              </a:rPr>
              <a:t>Free white men served on juries, attended town meetings, and voted in local elections</a:t>
            </a:r>
          </a:p>
        </p:txBody>
      </p:sp>
      <p:pic>
        <p:nvPicPr>
          <p:cNvPr id="4098" name="Picture 2"/>
          <p:cNvPicPr>
            <a:picLocks noChangeAspect="1" noChangeArrowheads="1"/>
          </p:cNvPicPr>
          <p:nvPr/>
        </p:nvPicPr>
        <p:blipFill>
          <a:blip r:embed="rId2" cstate="print"/>
          <a:srcRect/>
          <a:stretch>
            <a:fillRect/>
          </a:stretch>
        </p:blipFill>
        <p:spPr bwMode="auto">
          <a:xfrm>
            <a:off x="4953000" y="1600200"/>
            <a:ext cx="1786890" cy="2133600"/>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3" cstate="print"/>
          <a:srcRect/>
          <a:stretch>
            <a:fillRect/>
          </a:stretch>
        </p:blipFill>
        <p:spPr bwMode="auto">
          <a:xfrm>
            <a:off x="6934200" y="3886200"/>
            <a:ext cx="1827783" cy="199072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did the Founders Learn?</a:t>
            </a:r>
            <a:endParaRPr lang="en-US" dirty="0"/>
          </a:p>
        </p:txBody>
      </p:sp>
      <p:sp>
        <p:nvSpPr>
          <p:cNvPr id="3" name="Content Placeholder 2"/>
          <p:cNvSpPr>
            <a:spLocks noGrp="1"/>
          </p:cNvSpPr>
          <p:nvPr>
            <p:ph sz="quarter" idx="1"/>
          </p:nvPr>
        </p:nvSpPr>
        <p:spPr>
          <a:xfrm>
            <a:off x="301752" y="1527048"/>
            <a:ext cx="3889248" cy="4572000"/>
          </a:xfrm>
        </p:spPr>
        <p:txBody>
          <a:bodyPr/>
          <a:lstStyle/>
          <a:p>
            <a:r>
              <a:rPr lang="en-US" dirty="0" smtClean="0"/>
              <a:t>Government should be a servant, not the master, of the people</a:t>
            </a:r>
          </a:p>
          <a:p>
            <a:r>
              <a:rPr lang="en-US" dirty="0" smtClean="0"/>
              <a:t>A fundamental higher law, or </a:t>
            </a:r>
            <a:r>
              <a:rPr lang="en-US" b="1" dirty="0" smtClean="0"/>
              <a:t>constitution</a:t>
            </a:r>
            <a:r>
              <a:rPr lang="en-US" dirty="0" smtClean="0"/>
              <a:t>, should limit government</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4419600" y="1828800"/>
            <a:ext cx="4539281" cy="3962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Government</a:t>
            </a:r>
            <a:endParaRPr lang="en-US" dirty="0"/>
          </a:p>
        </p:txBody>
      </p:sp>
      <p:sp>
        <p:nvSpPr>
          <p:cNvPr id="3" name="Content Placeholder 2"/>
          <p:cNvSpPr>
            <a:spLocks noGrp="1"/>
          </p:cNvSpPr>
          <p:nvPr>
            <p:ph sz="quarter" idx="1"/>
          </p:nvPr>
        </p:nvSpPr>
        <p:spPr/>
        <p:txBody>
          <a:bodyPr>
            <a:normAutofit/>
          </a:bodyPr>
          <a:lstStyle/>
          <a:p>
            <a:r>
              <a:rPr lang="en-US" dirty="0" smtClean="0"/>
              <a:t>Aristotle’s forms of government</a:t>
            </a:r>
          </a:p>
          <a:p>
            <a:pPr lvl="1"/>
            <a:r>
              <a:rPr lang="en-US" dirty="0" smtClean="0">
                <a:solidFill>
                  <a:schemeClr val="tx1"/>
                </a:solidFill>
              </a:rPr>
              <a:t>Rule of One= Monarchy (corrupt = Tyranny)</a:t>
            </a:r>
          </a:p>
          <a:p>
            <a:pPr lvl="1"/>
            <a:r>
              <a:rPr lang="en-US" dirty="0" smtClean="0">
                <a:solidFill>
                  <a:schemeClr val="tx1"/>
                </a:solidFill>
              </a:rPr>
              <a:t>Rule of Few= Aristocracy (corrupt = Oligarchy)</a:t>
            </a:r>
          </a:p>
          <a:p>
            <a:pPr lvl="1"/>
            <a:r>
              <a:rPr lang="en-US" dirty="0" smtClean="0">
                <a:solidFill>
                  <a:schemeClr val="tx1"/>
                </a:solidFill>
              </a:rPr>
              <a:t>Rule of Many= Polity (corrupt = Democracy)</a:t>
            </a:r>
          </a:p>
          <a:p>
            <a:endParaRPr lang="en-US" dirty="0" smtClean="0"/>
          </a:p>
          <a:p>
            <a:r>
              <a:rPr lang="en-US" dirty="0" smtClean="0"/>
              <a:t>Aristotle feared that in a direct democracy, the poor would seize the wealth of the rich through warfare</a:t>
            </a:r>
          </a:p>
          <a:p>
            <a:endParaRPr lang="en-US" dirty="0" smtClean="0"/>
          </a:p>
          <a:p>
            <a:r>
              <a:rPr lang="en-US" dirty="0" smtClean="0"/>
              <a:t>Founders favored a representative (republican) form of government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Constitution?</a:t>
            </a:r>
            <a:endParaRPr lang="en-US" dirty="0"/>
          </a:p>
        </p:txBody>
      </p:sp>
      <p:sp>
        <p:nvSpPr>
          <p:cNvPr id="3" name="Content Placeholder 2"/>
          <p:cNvSpPr>
            <a:spLocks noGrp="1"/>
          </p:cNvSpPr>
          <p:nvPr>
            <p:ph sz="quarter" idx="1"/>
          </p:nvPr>
        </p:nvSpPr>
        <p:spPr/>
        <p:txBody>
          <a:bodyPr/>
          <a:lstStyle/>
          <a:p>
            <a:r>
              <a:rPr lang="en-US" dirty="0" smtClean="0"/>
              <a:t>Def:  A plan that sets forth the structure and powers of a government</a:t>
            </a:r>
          </a:p>
          <a:p>
            <a:r>
              <a:rPr lang="en-US" dirty="0" smtClean="0"/>
              <a:t>Constitutional government also means limited government</a:t>
            </a:r>
          </a:p>
          <a:p>
            <a:pPr lvl="1"/>
            <a:r>
              <a:rPr lang="en-US" dirty="0" smtClean="0">
                <a:solidFill>
                  <a:schemeClr val="tx1"/>
                </a:solidFill>
              </a:rPr>
              <a:t>Government limited by the provisions of the constitution</a:t>
            </a:r>
            <a:endParaRPr lang="en-US" dirty="0">
              <a:solidFill>
                <a:schemeClr val="tx1"/>
              </a:solidFill>
            </a:endParaRPr>
          </a:p>
          <a:p>
            <a:r>
              <a:rPr lang="en-US" dirty="0" smtClean="0"/>
              <a:t>Written Constitutions are controversial since it involved interpretation, change, and the power of who has the final say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Higher Law</a:t>
            </a:r>
            <a:endParaRPr lang="en-US" dirty="0"/>
          </a:p>
        </p:txBody>
      </p:sp>
      <p:sp>
        <p:nvSpPr>
          <p:cNvPr id="3" name="Content Placeholder 2"/>
          <p:cNvSpPr>
            <a:spLocks noGrp="1"/>
          </p:cNvSpPr>
          <p:nvPr>
            <p:ph sz="quarter" idx="1"/>
          </p:nvPr>
        </p:nvSpPr>
        <p:spPr/>
        <p:txBody>
          <a:bodyPr/>
          <a:lstStyle/>
          <a:p>
            <a:r>
              <a:rPr lang="en-US" dirty="0" smtClean="0"/>
              <a:t>Different from legislative statute in following ways:</a:t>
            </a:r>
          </a:p>
          <a:p>
            <a:pPr lvl="1"/>
            <a:r>
              <a:rPr lang="en-US" dirty="0" smtClean="0"/>
              <a:t>Sets forth basic rights of citizens</a:t>
            </a:r>
          </a:p>
          <a:p>
            <a:pPr lvl="1"/>
            <a:r>
              <a:rPr lang="en-US" dirty="0" smtClean="0"/>
              <a:t>Establishes responsibility of the </a:t>
            </a:r>
            <a:r>
              <a:rPr lang="en-US" dirty="0" err="1" smtClean="0"/>
              <a:t>gov’t</a:t>
            </a:r>
            <a:r>
              <a:rPr lang="en-US" dirty="0" smtClean="0"/>
              <a:t> to protect those rights</a:t>
            </a:r>
          </a:p>
          <a:p>
            <a:pPr lvl="1"/>
            <a:r>
              <a:rPr lang="en-US" dirty="0" smtClean="0"/>
              <a:t>Establishes limitations on </a:t>
            </a:r>
            <a:r>
              <a:rPr lang="en-US" dirty="0" err="1" smtClean="0"/>
              <a:t>gov’t</a:t>
            </a:r>
            <a:r>
              <a:rPr lang="en-US" dirty="0" smtClean="0"/>
              <a:t> power regarding rights, distribution of resources, and conflict management</a:t>
            </a:r>
          </a:p>
          <a:p>
            <a:pPr lvl="1"/>
            <a:r>
              <a:rPr lang="en-US" dirty="0" smtClean="0"/>
              <a:t>Can be changed only with consent of the people and according to established procedures</a:t>
            </a:r>
          </a:p>
        </p:txBody>
      </p:sp>
      <p:pic>
        <p:nvPicPr>
          <p:cNvPr id="1026" name="Picture 2" descr="http://www.istockphoto.com/file_thumbview_approve/1033217/2/istockphoto_1033217-we-the-people.jpg"/>
          <p:cNvPicPr>
            <a:picLocks noChangeAspect="1" noChangeArrowheads="1"/>
          </p:cNvPicPr>
          <p:nvPr/>
        </p:nvPicPr>
        <p:blipFill>
          <a:blip r:embed="rId2" cstate="print"/>
          <a:srcRect/>
          <a:stretch>
            <a:fillRect/>
          </a:stretch>
        </p:blipFill>
        <p:spPr bwMode="auto">
          <a:xfrm>
            <a:off x="5105400" y="4038600"/>
            <a:ext cx="3047247" cy="202882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Higher Law</a:t>
            </a:r>
            <a:endParaRPr lang="en-US" dirty="0"/>
          </a:p>
        </p:txBody>
      </p:sp>
      <p:sp>
        <p:nvSpPr>
          <p:cNvPr id="3" name="Content Placeholder 2"/>
          <p:cNvSpPr>
            <a:spLocks noGrp="1"/>
          </p:cNvSpPr>
          <p:nvPr>
            <p:ph sz="quarter" idx="1"/>
          </p:nvPr>
        </p:nvSpPr>
        <p:spPr/>
        <p:txBody>
          <a:bodyPr/>
          <a:lstStyle/>
          <a:p>
            <a:r>
              <a:rPr lang="en-US" dirty="0" smtClean="0"/>
              <a:t>Different from legislative statute in following ways:</a:t>
            </a:r>
          </a:p>
          <a:p>
            <a:pPr lvl="1"/>
            <a:r>
              <a:rPr lang="en-US" dirty="0" smtClean="0"/>
              <a:t>Sets forth basic rights of citizens</a:t>
            </a:r>
          </a:p>
          <a:p>
            <a:pPr lvl="1"/>
            <a:r>
              <a:rPr lang="en-US" dirty="0" smtClean="0"/>
              <a:t>Establishes responsibility of the </a:t>
            </a:r>
            <a:r>
              <a:rPr lang="en-US" dirty="0" err="1" smtClean="0"/>
              <a:t>gov’t</a:t>
            </a:r>
            <a:r>
              <a:rPr lang="en-US" dirty="0" smtClean="0"/>
              <a:t> to protect those rights</a:t>
            </a:r>
          </a:p>
          <a:p>
            <a:pPr lvl="1"/>
            <a:r>
              <a:rPr lang="en-US" dirty="0" smtClean="0"/>
              <a:t>Establishes limitations on </a:t>
            </a:r>
            <a:r>
              <a:rPr lang="en-US" dirty="0" err="1" smtClean="0"/>
              <a:t>gov’t</a:t>
            </a:r>
            <a:r>
              <a:rPr lang="en-US" dirty="0" smtClean="0"/>
              <a:t> power regarding rights, distribution of resources, and conflict management</a:t>
            </a:r>
          </a:p>
          <a:p>
            <a:pPr lvl="1"/>
            <a:r>
              <a:rPr lang="en-US" dirty="0" smtClean="0"/>
              <a:t>Can be changed only with consent of the people and according to established procedures</a:t>
            </a:r>
          </a:p>
        </p:txBody>
      </p:sp>
      <p:pic>
        <p:nvPicPr>
          <p:cNvPr id="1026" name="Picture 2" descr="http://www.istockphoto.com/file_thumbview_approve/1033217/2/istockphoto_1033217-we-the-people.jpg"/>
          <p:cNvPicPr>
            <a:picLocks noChangeAspect="1" noChangeArrowheads="1"/>
          </p:cNvPicPr>
          <p:nvPr/>
        </p:nvPicPr>
        <p:blipFill>
          <a:blip r:embed="rId2" cstate="print"/>
          <a:srcRect/>
          <a:stretch>
            <a:fillRect/>
          </a:stretch>
        </p:blipFill>
        <p:spPr bwMode="auto">
          <a:xfrm>
            <a:off x="5105400" y="4038600"/>
            <a:ext cx="3047247" cy="202882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991623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7200" y="838200"/>
            <a:ext cx="3810000" cy="2554545"/>
          </a:xfrm>
          <a:prstGeom prst="rect">
            <a:avLst/>
          </a:prstGeom>
          <a:solidFill>
            <a:schemeClr val="accent3"/>
          </a:solidFill>
          <a:ln w="9525">
            <a:noFill/>
            <a:miter lim="800000"/>
            <a:headEnd/>
            <a:tailEnd/>
          </a:ln>
          <a:effectLst/>
          <a:scene3d>
            <a:camera prst="orthographicFront"/>
            <a:lightRig rig="threePt" dir="t"/>
          </a:scene3d>
          <a:sp3d>
            <a:bevelT w="101600" prst="riblet"/>
          </a:sp3d>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Lesson 2:  What Ideas about Civic Life Informed the Founding Generation?</a:t>
            </a:r>
            <a:endParaRPr kumimoji="0" lang="en-US" sz="4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2" cstate="print"/>
          <a:srcRect/>
          <a:stretch>
            <a:fillRect/>
          </a:stretch>
        </p:blipFill>
        <p:spPr bwMode="auto">
          <a:xfrm>
            <a:off x="4495801" y="304800"/>
            <a:ext cx="4389902" cy="6019800"/>
          </a:xfrm>
          <a:prstGeom prst="rect">
            <a:avLst/>
          </a:prstGeom>
          <a:noFill/>
          <a:ln w="9525">
            <a:noFill/>
            <a:miter lim="800000"/>
            <a:headEnd/>
            <a:tailEnd/>
          </a:ln>
          <a:effectLst/>
          <a:scene3d>
            <a:camera prst="perspectiveLeft"/>
            <a:lightRig rig="threePt" dir="t"/>
          </a:scene3d>
        </p:spPr>
      </p:pic>
      <p:sp>
        <p:nvSpPr>
          <p:cNvPr id="4" name="TextBox 3"/>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t>Essential Question</a:t>
            </a:r>
            <a:endParaRPr lang="en-US" sz="4000" dirty="0"/>
          </a:p>
        </p:txBody>
      </p:sp>
      <p:sp>
        <p:nvSpPr>
          <p:cNvPr id="3" name="Content Placeholder 2"/>
          <p:cNvSpPr>
            <a:spLocks noGrp="1"/>
          </p:cNvSpPr>
          <p:nvPr>
            <p:ph sz="quarter" idx="1"/>
          </p:nvPr>
        </p:nvSpPr>
        <p:spPr/>
        <p:txBody>
          <a:bodyPr/>
          <a:lstStyle/>
          <a:p>
            <a:r>
              <a:rPr lang="en-US" i="1" dirty="0" smtClean="0"/>
              <a:t>What Are the Philosophical and Historical Foundations of the American Political System?</a:t>
            </a:r>
            <a:endParaRPr lang="en-US" dirty="0" smtClean="0"/>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219200" y="2819400"/>
            <a:ext cx="2552700" cy="3105150"/>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3" cstate="print"/>
          <a:srcRect/>
          <a:stretch>
            <a:fillRect/>
          </a:stretch>
        </p:blipFill>
        <p:spPr bwMode="auto">
          <a:xfrm>
            <a:off x="5486400" y="2971800"/>
            <a:ext cx="2200275" cy="31051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 Purpose</a:t>
            </a:r>
            <a:endParaRPr lang="en-US" dirty="0"/>
          </a:p>
        </p:txBody>
      </p:sp>
      <p:sp>
        <p:nvSpPr>
          <p:cNvPr id="3" name="Content Placeholder 2"/>
          <p:cNvSpPr>
            <a:spLocks noGrp="1"/>
          </p:cNvSpPr>
          <p:nvPr>
            <p:ph sz="quarter" idx="1"/>
          </p:nvPr>
        </p:nvSpPr>
        <p:spPr/>
        <p:txBody>
          <a:bodyPr/>
          <a:lstStyle/>
          <a:p>
            <a:r>
              <a:rPr lang="en-US" dirty="0" smtClean="0"/>
              <a:t>People’s judgment about government may reflect ideas about human nature, the proper function and scope of government, the rights of individuals, and other values. </a:t>
            </a:r>
          </a:p>
          <a:p>
            <a:r>
              <a:rPr lang="en-US" dirty="0" smtClean="0"/>
              <a:t>Political philosophers have discussed these matters for thousands of years. </a:t>
            </a:r>
          </a:p>
          <a:p>
            <a:r>
              <a:rPr lang="en-US" dirty="0" smtClean="0"/>
              <a:t>This lesson examines important concepts such as the common good, civic virtue, the state of nature, natural rights, consent, and the social contract. </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Lesson 2 Objectives</a:t>
            </a:r>
            <a:endParaRPr lang="en-US" sz="3600" dirty="0"/>
          </a:p>
        </p:txBody>
      </p:sp>
      <p:sp>
        <p:nvSpPr>
          <p:cNvPr id="3" name="Content Placeholder 2"/>
          <p:cNvSpPr>
            <a:spLocks noGrp="1"/>
          </p:cNvSpPr>
          <p:nvPr>
            <p:ph sz="quarter" idx="1"/>
          </p:nvPr>
        </p:nvSpPr>
        <p:spPr/>
        <p:txBody>
          <a:bodyPr>
            <a:normAutofit fontScale="92500" lnSpcReduction="10000"/>
          </a:bodyPr>
          <a:lstStyle/>
          <a:p>
            <a:pPr lvl="0"/>
            <a:r>
              <a:rPr lang="en-US" sz="2800" i="1" dirty="0" smtClean="0"/>
              <a:t>Describe how and why natural rights philosophy differs from classical republicanism.</a:t>
            </a:r>
            <a:endParaRPr lang="en-US" sz="2400" dirty="0" smtClean="0"/>
          </a:p>
          <a:p>
            <a:pPr lvl="0"/>
            <a:r>
              <a:rPr lang="en-US" sz="2800" i="1" dirty="0" smtClean="0"/>
              <a:t>Describe how both systems of thought influenced the founding generation.</a:t>
            </a:r>
            <a:endParaRPr lang="en-US" sz="2400" dirty="0" smtClean="0"/>
          </a:p>
          <a:p>
            <a:pPr lvl="0"/>
            <a:r>
              <a:rPr lang="en-US" sz="2800" i="1" dirty="0" smtClean="0"/>
              <a:t>Explain challenges society faces when it strives to preserve the rights to life, liberty, property, and the “pursuit of happiness,” while also promoting the common good and civic virtue.</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the importance of civic virtue today.</a:t>
            </a:r>
            <a:endParaRPr lang="en-US" sz="2000" dirty="0" smtClean="0">
              <a:solidFill>
                <a:schemeClr val="tx1"/>
              </a:solidFill>
            </a:endParaRPr>
          </a:p>
          <a:p>
            <a:pPr lvl="1"/>
            <a:r>
              <a:rPr lang="en-US" sz="2400" i="1" dirty="0" smtClean="0">
                <a:solidFill>
                  <a:schemeClr val="tx1"/>
                </a:solidFill>
              </a:rPr>
              <a:t>the role of political philosophy in thinking about government. </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2 Terms &amp; Concepts</a:t>
            </a:r>
            <a:endParaRPr lang="en-US" dirty="0"/>
          </a:p>
        </p:txBody>
      </p:sp>
      <p:sp>
        <p:nvSpPr>
          <p:cNvPr id="3" name="Content Placeholder 2"/>
          <p:cNvSpPr>
            <a:spLocks noGrp="1"/>
          </p:cNvSpPr>
          <p:nvPr>
            <p:ph sz="quarter" idx="1"/>
          </p:nvPr>
        </p:nvSpPr>
        <p:spPr>
          <a:xfrm>
            <a:off x="152400" y="1527048"/>
            <a:ext cx="8839200" cy="4873752"/>
          </a:xfrm>
        </p:spPr>
        <p:txBody>
          <a:bodyPr>
            <a:normAutofit fontScale="85000" lnSpcReduction="20000"/>
          </a:bodyPr>
          <a:lstStyle/>
          <a:p>
            <a:r>
              <a:rPr lang="en-US" b="1" dirty="0" smtClean="0"/>
              <a:t>civic virtue</a:t>
            </a:r>
            <a:r>
              <a:rPr lang="en-US" dirty="0" smtClean="0"/>
              <a:t> </a:t>
            </a:r>
          </a:p>
          <a:p>
            <a:pPr lvl="1"/>
            <a:r>
              <a:rPr lang="en-US" dirty="0" smtClean="0"/>
              <a:t>The dedication of citizens to the common welfare of their community or country, even at the cost of their individual interests. Traditionally considered most relevant to republics, since republican citizens are responsible for the well-being of their country.   </a:t>
            </a:r>
          </a:p>
          <a:p>
            <a:r>
              <a:rPr lang="en-US" b="1" dirty="0" smtClean="0"/>
              <a:t>classical republicanism</a:t>
            </a:r>
            <a:r>
              <a:rPr lang="en-US" dirty="0" smtClean="0"/>
              <a:t> </a:t>
            </a:r>
          </a:p>
          <a:p>
            <a:pPr lvl="1"/>
            <a:r>
              <a:rPr lang="en-US" dirty="0" smtClean="0"/>
              <a:t>The ideals and practices of ancient Greek or Roman city-states that emphasized civic participation and the responsibility of citizens for the well-being of their polity, or country. Acts by citizens that placed the public good, or common welfare, above private interest were especially prized.   </a:t>
            </a:r>
          </a:p>
          <a:p>
            <a:r>
              <a:rPr lang="en-US" b="1" dirty="0" smtClean="0"/>
              <a:t>common good</a:t>
            </a:r>
            <a:r>
              <a:rPr lang="en-US" dirty="0" smtClean="0"/>
              <a:t> </a:t>
            </a:r>
          </a:p>
          <a:p>
            <a:pPr lvl="1"/>
            <a:r>
              <a:rPr lang="en-US" dirty="0" smtClean="0"/>
              <a:t>The good of the community as a whole, as contrasted with private interests that may conflict with public interest. Also known as the public good. </a:t>
            </a:r>
          </a:p>
          <a:p>
            <a:r>
              <a:rPr lang="en-US" b="1" dirty="0" smtClean="0"/>
              <a:t>consent of the governed</a:t>
            </a:r>
            <a:r>
              <a:rPr lang="en-US" dirty="0" smtClean="0"/>
              <a:t> </a:t>
            </a:r>
          </a:p>
          <a:p>
            <a:pPr lvl="1"/>
            <a:r>
              <a:rPr lang="en-US" dirty="0" smtClean="0"/>
              <a:t>Agreement by citizens to obey the laws and the government they create. Consent is the foundation of government's legitimacy.    </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2 Terms &amp; Concepts</a:t>
            </a:r>
            <a:endParaRPr lang="en-US" dirty="0"/>
          </a:p>
        </p:txBody>
      </p:sp>
      <p:sp>
        <p:nvSpPr>
          <p:cNvPr id="3" name="Content Placeholder 2"/>
          <p:cNvSpPr>
            <a:spLocks noGrp="1"/>
          </p:cNvSpPr>
          <p:nvPr>
            <p:ph sz="quarter" idx="1"/>
          </p:nvPr>
        </p:nvSpPr>
        <p:spPr>
          <a:xfrm>
            <a:off x="152400" y="1371600"/>
            <a:ext cx="8839200" cy="5029200"/>
          </a:xfrm>
        </p:spPr>
        <p:txBody>
          <a:bodyPr>
            <a:normAutofit fontScale="77500" lnSpcReduction="20000"/>
          </a:bodyPr>
          <a:lstStyle/>
          <a:p>
            <a:r>
              <a:rPr lang="en-US" b="1" dirty="0" smtClean="0"/>
              <a:t>divine right</a:t>
            </a:r>
            <a:r>
              <a:rPr lang="en-US" dirty="0" smtClean="0"/>
              <a:t> </a:t>
            </a:r>
          </a:p>
          <a:p>
            <a:pPr lvl="1"/>
            <a:r>
              <a:rPr lang="en-US" dirty="0" smtClean="0"/>
              <a:t>The idea prevalent in early modern Europe that monarchs derive their authority directly from God. Adherents to this doctrine claimed that to disobey such monarchs, to attempt to replace them, or to limit their powers is contrary to the will of God. Also known as the divine right of kings.    </a:t>
            </a:r>
          </a:p>
          <a:p>
            <a:r>
              <a:rPr lang="en-US" b="1" dirty="0" smtClean="0"/>
              <a:t>inalienable rights</a:t>
            </a:r>
            <a:r>
              <a:rPr lang="en-US" dirty="0" smtClean="0"/>
              <a:t> </a:t>
            </a:r>
          </a:p>
          <a:p>
            <a:pPr lvl="1"/>
            <a:r>
              <a:rPr lang="en-US" dirty="0" smtClean="0"/>
              <a:t>Fundamental rights inherent to being human that every person therefore possesses that cannot be taken away by government or another entity. This phrase was used in the Virginia Declaration of Rights and the Declaration of Independence. </a:t>
            </a:r>
          </a:p>
          <a:p>
            <a:r>
              <a:rPr lang="en-US" b="1" dirty="0" smtClean="0"/>
              <a:t>natural rights</a:t>
            </a:r>
            <a:r>
              <a:rPr lang="en-US" dirty="0" smtClean="0"/>
              <a:t> </a:t>
            </a:r>
          </a:p>
          <a:p>
            <a:pPr lvl="1"/>
            <a:r>
              <a:rPr lang="en-US" dirty="0" smtClean="0"/>
              <a:t>The doctrine that people have basic rights, such as those to life, liberty, and property in a state of nature. Some writers, especially those influencing the American Founders, argued that certain of these rights are inalienable-inherent in being human-and that people create governments to protect those rights.   </a:t>
            </a:r>
          </a:p>
          <a:p>
            <a:r>
              <a:rPr lang="en-US" b="1" dirty="0" smtClean="0"/>
              <a:t>political legitimacy</a:t>
            </a:r>
            <a:r>
              <a:rPr lang="en-US" dirty="0" smtClean="0"/>
              <a:t> </a:t>
            </a:r>
          </a:p>
          <a:p>
            <a:pPr lvl="1"/>
            <a:r>
              <a:rPr lang="en-US" dirty="0" smtClean="0"/>
              <a:t>Acceptance by the governed that the claim to authority by those who govern is justified. In democratic societies, legitimacy is achieved only when those who govern gain power through the free consent of the governed in free and fair elections.    </a:t>
            </a:r>
          </a:p>
          <a:p>
            <a:r>
              <a:rPr lang="en-US" b="1" dirty="0" smtClean="0"/>
              <a:t>popular sovereignty</a:t>
            </a:r>
            <a:r>
              <a:rPr lang="en-US" dirty="0" smtClean="0"/>
              <a:t> </a:t>
            </a:r>
          </a:p>
          <a:p>
            <a:pPr lvl="1"/>
            <a:r>
              <a:rPr lang="en-US" dirty="0" smtClean="0"/>
              <a:t>The natural rights concept that ultimate political authority rests with the people.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2 Terms &amp; Concepts</a:t>
            </a:r>
            <a:endParaRPr lang="en-US" dirty="0"/>
          </a:p>
        </p:txBody>
      </p:sp>
      <p:sp>
        <p:nvSpPr>
          <p:cNvPr id="3" name="Content Placeholder 2"/>
          <p:cNvSpPr>
            <a:spLocks noGrp="1"/>
          </p:cNvSpPr>
          <p:nvPr>
            <p:ph sz="quarter" idx="1"/>
          </p:nvPr>
        </p:nvSpPr>
        <p:spPr>
          <a:xfrm>
            <a:off x="152400" y="1371600"/>
            <a:ext cx="8839200" cy="5029200"/>
          </a:xfrm>
        </p:spPr>
        <p:txBody>
          <a:bodyPr>
            <a:normAutofit fontScale="70000" lnSpcReduction="20000"/>
          </a:bodyPr>
          <a:lstStyle/>
          <a:p>
            <a:r>
              <a:rPr lang="en-US" b="1" dirty="0" smtClean="0"/>
              <a:t>pursuit of happiness</a:t>
            </a:r>
            <a:r>
              <a:rPr lang="en-US" dirty="0" smtClean="0"/>
              <a:t> </a:t>
            </a:r>
          </a:p>
          <a:p>
            <a:pPr lvl="1"/>
            <a:r>
              <a:rPr lang="en-US" dirty="0" smtClean="0"/>
              <a:t>An "unalienable" right stated in the Declaration of Independence. It is the right of Americans to pursue personal fulfillment in their own way, so long as they do not infringe on the rights of others. Within certain limits, this right denies the legitimacy of government to decide what kind of happiness one ought to seek.   </a:t>
            </a:r>
          </a:p>
          <a:p>
            <a:pPr lvl="1">
              <a:buNone/>
            </a:pPr>
            <a:endParaRPr lang="en-US" dirty="0" smtClean="0"/>
          </a:p>
          <a:p>
            <a:r>
              <a:rPr lang="en-US" b="1" dirty="0" smtClean="0"/>
              <a:t>right to revolution</a:t>
            </a:r>
            <a:r>
              <a:rPr lang="en-US" dirty="0" smtClean="0"/>
              <a:t> </a:t>
            </a:r>
          </a:p>
          <a:p>
            <a:pPr lvl="1"/>
            <a:r>
              <a:rPr lang="en-US" dirty="0" smtClean="0"/>
              <a:t>The right of the sovereign people of any democratic state or regime to depose a government after it has attacked citizens' basic rights for a significant period of time. This right, espoused by English philosopher John Locke, was asserted in the Declaration of Independence to justify separation from Britain and the overturning of the authority of King George III. </a:t>
            </a:r>
          </a:p>
          <a:p>
            <a:pPr lvl="1">
              <a:buNone/>
            </a:pPr>
            <a:endParaRPr lang="en-US" dirty="0" smtClean="0"/>
          </a:p>
          <a:p>
            <a:r>
              <a:rPr lang="en-US" b="1" dirty="0" smtClean="0"/>
              <a:t>social contract theory</a:t>
            </a:r>
            <a:r>
              <a:rPr lang="en-US" dirty="0" smtClean="0"/>
              <a:t> </a:t>
            </a:r>
          </a:p>
          <a:p>
            <a:pPr lvl="1"/>
            <a:r>
              <a:rPr lang="en-US" dirty="0" smtClean="0"/>
              <a:t>Presumption of an imaginary or actual agreement among people to set up a government and obey its laws. The theory was developed by the English natural rights philosopher John Locke, among others, to explain the origin of legitimate government.   </a:t>
            </a:r>
          </a:p>
          <a:p>
            <a:pPr lvl="1">
              <a:buNone/>
            </a:pPr>
            <a:endParaRPr lang="en-US" dirty="0" smtClean="0"/>
          </a:p>
          <a:p>
            <a:r>
              <a:rPr lang="en-US" b="1" dirty="0" smtClean="0"/>
              <a:t>state of nature</a:t>
            </a:r>
            <a:r>
              <a:rPr lang="en-US" dirty="0" smtClean="0"/>
              <a:t> </a:t>
            </a:r>
          </a:p>
          <a:p>
            <a:pPr lvl="1"/>
            <a:r>
              <a:rPr lang="en-US" dirty="0" smtClean="0"/>
              <a:t>The condition of people living in a situation without government; anarchy. Natural rights philosophy inquired about what rights, moral rules, or laws applied in such circumstances and what rights, if any, people retained after agreeing to leave the state of nature to form a politically organized society or state.   </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Founding Generation’s Values</a:t>
            </a:r>
            <a:endParaRPr lang="en-US" dirty="0"/>
          </a:p>
        </p:txBody>
      </p:sp>
      <p:sp>
        <p:nvSpPr>
          <p:cNvPr id="3" name="Content Placeholder 2"/>
          <p:cNvSpPr>
            <a:spLocks noGrp="1"/>
          </p:cNvSpPr>
          <p:nvPr>
            <p:ph sz="quarter" idx="1"/>
          </p:nvPr>
        </p:nvSpPr>
        <p:spPr>
          <a:xfrm>
            <a:off x="0" y="1524000"/>
            <a:ext cx="8839200" cy="4876800"/>
          </a:xfrm>
        </p:spPr>
        <p:txBody>
          <a:bodyPr>
            <a:normAutofit/>
          </a:bodyPr>
          <a:lstStyle/>
          <a:p>
            <a:r>
              <a:rPr lang="en-US" dirty="0" smtClean="0"/>
              <a:t>Classical Republicanism  (Ancient Rome)</a:t>
            </a:r>
          </a:p>
          <a:p>
            <a:pPr lvl="1"/>
            <a:r>
              <a:rPr lang="en-US" dirty="0" smtClean="0">
                <a:solidFill>
                  <a:schemeClr val="tx1"/>
                </a:solidFill>
              </a:rPr>
              <a:t>Place the needs of people as a community above individual liberty and self-determination (Promoting the common good)</a:t>
            </a:r>
          </a:p>
          <a:p>
            <a:r>
              <a:rPr lang="en-US" dirty="0" smtClean="0"/>
              <a:t>Three Main Aspects of Classical</a:t>
            </a:r>
          </a:p>
          <a:p>
            <a:pPr>
              <a:buNone/>
            </a:pPr>
            <a:r>
              <a:rPr lang="en-US" dirty="0" smtClean="0"/>
              <a:t>    Republicanism</a:t>
            </a:r>
          </a:p>
          <a:p>
            <a:pPr lvl="1"/>
            <a:r>
              <a:rPr lang="en-US" i="1" dirty="0" smtClean="0">
                <a:solidFill>
                  <a:schemeClr val="tx1"/>
                </a:solidFill>
              </a:rPr>
              <a:t>Small, uniform communities</a:t>
            </a:r>
          </a:p>
          <a:p>
            <a:pPr lvl="2"/>
            <a:r>
              <a:rPr lang="en-US" dirty="0" smtClean="0"/>
              <a:t>Good </a:t>
            </a:r>
            <a:r>
              <a:rPr lang="en-US" dirty="0" err="1" smtClean="0"/>
              <a:t>gov’t</a:t>
            </a:r>
            <a:r>
              <a:rPr lang="en-US" dirty="0" smtClean="0"/>
              <a:t> is only possible in</a:t>
            </a:r>
          </a:p>
          <a:p>
            <a:pPr lvl="2">
              <a:buNone/>
            </a:pPr>
            <a:r>
              <a:rPr lang="en-US" dirty="0" smtClean="0"/>
              <a:t>   small communities because people </a:t>
            </a:r>
          </a:p>
          <a:p>
            <a:pPr lvl="2">
              <a:buNone/>
            </a:pPr>
            <a:r>
              <a:rPr lang="en-US" dirty="0" smtClean="0"/>
              <a:t>  are able to know and care for one other </a:t>
            </a:r>
          </a:p>
          <a:p>
            <a:pPr lvl="2">
              <a:buNone/>
            </a:pPr>
            <a:r>
              <a:rPr lang="en-US" dirty="0" smtClean="0"/>
              <a:t>  and discern the common good.	</a:t>
            </a:r>
          </a:p>
        </p:txBody>
      </p:sp>
      <p:pic>
        <p:nvPicPr>
          <p:cNvPr id="6146" name="Picture 2"/>
          <p:cNvPicPr>
            <a:picLocks noChangeAspect="1" noChangeArrowheads="1"/>
          </p:cNvPicPr>
          <p:nvPr/>
        </p:nvPicPr>
        <p:blipFill>
          <a:blip r:embed="rId2" cstate="print"/>
          <a:srcRect/>
          <a:stretch>
            <a:fillRect/>
          </a:stretch>
        </p:blipFill>
        <p:spPr bwMode="auto">
          <a:xfrm>
            <a:off x="5257800" y="3429000"/>
            <a:ext cx="3650299" cy="2438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Founding Generation’s Values (Cont…)</a:t>
            </a:r>
            <a:endParaRPr lang="en-US" dirty="0"/>
          </a:p>
        </p:txBody>
      </p:sp>
      <p:sp>
        <p:nvSpPr>
          <p:cNvPr id="5" name="Content Placeholder 4"/>
          <p:cNvSpPr>
            <a:spLocks noGrp="1"/>
          </p:cNvSpPr>
          <p:nvPr>
            <p:ph sz="quarter" idx="1"/>
          </p:nvPr>
        </p:nvSpPr>
        <p:spPr>
          <a:xfrm>
            <a:off x="0" y="1524000"/>
            <a:ext cx="6172200" cy="4800600"/>
          </a:xfrm>
        </p:spPr>
        <p:txBody>
          <a:bodyPr/>
          <a:lstStyle/>
          <a:p>
            <a:pPr lvl="1"/>
            <a:r>
              <a:rPr lang="en-US" i="1" dirty="0" smtClean="0">
                <a:solidFill>
                  <a:schemeClr val="tx1"/>
                </a:solidFill>
              </a:rPr>
              <a:t>Citizenship &amp; Civic Virtue</a:t>
            </a:r>
          </a:p>
          <a:p>
            <a:pPr lvl="2"/>
            <a:r>
              <a:rPr lang="en-US" dirty="0" smtClean="0"/>
              <a:t>Citizens should set aside personal interests to promote common good.  (ex. Cincinnatus / Washington)</a:t>
            </a:r>
          </a:p>
          <a:p>
            <a:pPr lvl="2">
              <a:buNone/>
            </a:pPr>
            <a:endParaRPr lang="en-US" dirty="0" smtClean="0"/>
          </a:p>
          <a:p>
            <a:pPr lvl="1"/>
            <a:r>
              <a:rPr lang="en-US" i="1" dirty="0" smtClean="0">
                <a:solidFill>
                  <a:schemeClr val="tx1"/>
                </a:solidFill>
              </a:rPr>
              <a:t>Moral Education</a:t>
            </a:r>
          </a:p>
          <a:p>
            <a:pPr lvl="2"/>
            <a:r>
              <a:rPr lang="en-US" dirty="0" smtClean="0"/>
              <a:t>Children must learn </a:t>
            </a:r>
          </a:p>
          <a:p>
            <a:pPr lvl="3"/>
            <a:r>
              <a:rPr lang="en-US" dirty="0" smtClean="0">
                <a:solidFill>
                  <a:schemeClr val="tx1"/>
                </a:solidFill>
              </a:rPr>
              <a:t>rituals &amp; values of society</a:t>
            </a:r>
          </a:p>
          <a:p>
            <a:pPr lvl="3"/>
            <a:r>
              <a:rPr lang="en-US" dirty="0" smtClean="0">
                <a:solidFill>
                  <a:schemeClr val="tx1"/>
                </a:solidFill>
              </a:rPr>
              <a:t>skills to speak &amp; reason well</a:t>
            </a:r>
          </a:p>
          <a:p>
            <a:pPr lvl="3"/>
            <a:r>
              <a:rPr lang="en-US" dirty="0" smtClean="0">
                <a:solidFill>
                  <a:schemeClr val="tx1"/>
                </a:solidFill>
              </a:rPr>
              <a:t>Values of civic virtue</a:t>
            </a:r>
          </a:p>
          <a:p>
            <a:pPr lvl="3"/>
            <a:r>
              <a:rPr lang="en-US" dirty="0" smtClean="0">
                <a:solidFill>
                  <a:schemeClr val="tx1"/>
                </a:solidFill>
              </a:rPr>
              <a:t>Skills to participate in political debate</a:t>
            </a:r>
          </a:p>
          <a:p>
            <a:endParaRPr lang="en-US" dirty="0"/>
          </a:p>
        </p:txBody>
      </p:sp>
      <p:pic>
        <p:nvPicPr>
          <p:cNvPr id="7171" name="Picture 3"/>
          <p:cNvPicPr>
            <a:picLocks noChangeAspect="1" noChangeArrowheads="1"/>
          </p:cNvPicPr>
          <p:nvPr/>
        </p:nvPicPr>
        <p:blipFill>
          <a:blip r:embed="rId2" cstate="print"/>
          <a:srcRect/>
          <a:stretch>
            <a:fillRect/>
          </a:stretch>
        </p:blipFill>
        <p:spPr bwMode="auto">
          <a:xfrm>
            <a:off x="6705600" y="3962400"/>
            <a:ext cx="1828800" cy="2109559"/>
          </a:xfrm>
          <a:prstGeom prst="rect">
            <a:avLst/>
          </a:prstGeom>
          <a:ln>
            <a:noFill/>
          </a:ln>
          <a:effectLst>
            <a:outerShdw blurRad="292100" dist="139700" dir="2700000" algn="tl" rotWithShape="0">
              <a:srgbClr val="333333">
                <a:alpha val="65000"/>
              </a:srgbClr>
            </a:outerShdw>
          </a:effectLst>
        </p:spPr>
      </p:pic>
      <p:pic>
        <p:nvPicPr>
          <p:cNvPr id="78850" name="Picture 2" descr="http://www.cincinnatusassoc.org/content_images/2/Cincinnatus%20Statue%20full.jpg"/>
          <p:cNvPicPr>
            <a:picLocks noChangeAspect="1" noChangeArrowheads="1"/>
          </p:cNvPicPr>
          <p:nvPr/>
        </p:nvPicPr>
        <p:blipFill>
          <a:blip r:embed="rId3" cstate="print"/>
          <a:srcRect/>
          <a:stretch>
            <a:fillRect/>
          </a:stretch>
        </p:blipFill>
        <p:spPr bwMode="auto">
          <a:xfrm>
            <a:off x="6705600" y="1447800"/>
            <a:ext cx="1687849" cy="23622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Philosophy in the Study of </a:t>
            </a:r>
            <a:r>
              <a:rPr lang="en-US" dirty="0" err="1" smtClean="0"/>
              <a:t>Gov’t</a:t>
            </a:r>
            <a:endParaRPr lang="en-US" dirty="0"/>
          </a:p>
        </p:txBody>
      </p:sp>
      <p:sp>
        <p:nvSpPr>
          <p:cNvPr id="3" name="Content Placeholder 2"/>
          <p:cNvSpPr>
            <a:spLocks noGrp="1"/>
          </p:cNvSpPr>
          <p:nvPr>
            <p:ph sz="quarter" idx="1"/>
          </p:nvPr>
        </p:nvSpPr>
        <p:spPr>
          <a:xfrm>
            <a:off x="301752" y="1527048"/>
            <a:ext cx="5565648" cy="4572000"/>
          </a:xfrm>
        </p:spPr>
        <p:txBody>
          <a:bodyPr>
            <a:normAutofit lnSpcReduction="10000"/>
          </a:bodyPr>
          <a:lstStyle/>
          <a:p>
            <a:r>
              <a:rPr lang="en-US" dirty="0" smtClean="0"/>
              <a:t>New philosophies challenges Divine Right of Kings in 1600s</a:t>
            </a:r>
          </a:p>
          <a:p>
            <a:pPr lvl="1"/>
            <a:r>
              <a:rPr lang="en-US" i="1" dirty="0" smtClean="0">
                <a:solidFill>
                  <a:schemeClr val="tx1"/>
                </a:solidFill>
              </a:rPr>
              <a:t>Idea that monarchs derive their authority to rule from God</a:t>
            </a:r>
          </a:p>
          <a:p>
            <a:r>
              <a:rPr lang="en-US" dirty="0" smtClean="0"/>
              <a:t>New thinkers suggested that self-government was required for social peace and a just society.</a:t>
            </a:r>
          </a:p>
          <a:p>
            <a:r>
              <a:rPr lang="en-US" dirty="0" smtClean="0"/>
              <a:t>Natural Rights philosophy suggest what life would be like in a complete state of nature (no government)</a:t>
            </a:r>
          </a:p>
          <a:p>
            <a:pPr>
              <a:buNone/>
            </a:pPr>
            <a:endParaRPr lang="en-US" dirty="0" smtClean="0"/>
          </a:p>
          <a:p>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6019800" y="1905000"/>
            <a:ext cx="2762402" cy="3276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Rights Philosophy</a:t>
            </a:r>
            <a:endParaRPr lang="en-US" dirty="0"/>
          </a:p>
        </p:txBody>
      </p:sp>
      <p:sp>
        <p:nvSpPr>
          <p:cNvPr id="3" name="Content Placeholder 2"/>
          <p:cNvSpPr>
            <a:spLocks noGrp="1"/>
          </p:cNvSpPr>
          <p:nvPr>
            <p:ph sz="quarter" idx="1"/>
          </p:nvPr>
        </p:nvSpPr>
        <p:spPr>
          <a:xfrm>
            <a:off x="301752" y="1527048"/>
            <a:ext cx="4879848" cy="4572000"/>
          </a:xfrm>
        </p:spPr>
        <p:txBody>
          <a:bodyPr>
            <a:normAutofit/>
          </a:bodyPr>
          <a:lstStyle/>
          <a:p>
            <a:r>
              <a:rPr lang="en-US" dirty="0" smtClean="0"/>
              <a:t>Social Contract Theory</a:t>
            </a:r>
          </a:p>
          <a:p>
            <a:pPr lvl="1"/>
            <a:r>
              <a:rPr lang="en-US" b="1" dirty="0" smtClean="0"/>
              <a:t>17</a:t>
            </a:r>
            <a:r>
              <a:rPr lang="en-US" b="1" baseline="30000" dirty="0" smtClean="0"/>
              <a:t>th</a:t>
            </a:r>
            <a:r>
              <a:rPr lang="en-US" b="1" dirty="0" smtClean="0"/>
              <a:t> c. - Thomas Hobbes proposes that people enter a contract with government to maintain stability &amp; peace. </a:t>
            </a:r>
            <a:endParaRPr lang="en-US" b="1" dirty="0"/>
          </a:p>
          <a:p>
            <a:pPr lvl="1"/>
            <a:r>
              <a:rPr lang="en-US" b="1" dirty="0" smtClean="0"/>
              <a:t>John Locke</a:t>
            </a:r>
          </a:p>
          <a:p>
            <a:pPr lvl="2"/>
            <a:r>
              <a:rPr lang="en-US" dirty="0" smtClean="0"/>
              <a:t>People possess inalienable rights (life, liberty, property)</a:t>
            </a:r>
          </a:p>
          <a:p>
            <a:pPr lvl="2"/>
            <a:r>
              <a:rPr lang="en-US" dirty="0" smtClean="0"/>
              <a:t>Government protects natural rights, but can be replaced if it fails to protect those rights</a:t>
            </a:r>
          </a:p>
          <a:p>
            <a:pPr lvl="2"/>
            <a:endParaRPr lang="en-US" dirty="0" smtClean="0"/>
          </a:p>
          <a:p>
            <a:pPr lvl="2"/>
            <a:endParaRPr lang="en-US" dirty="0" smtClean="0"/>
          </a:p>
          <a:p>
            <a:pPr lvl="1"/>
            <a:endParaRPr lang="en-US" dirty="0" smtClean="0"/>
          </a:p>
        </p:txBody>
      </p:sp>
      <p:pic>
        <p:nvPicPr>
          <p:cNvPr id="9219" name="Picture 3"/>
          <p:cNvPicPr>
            <a:picLocks noChangeAspect="1" noChangeArrowheads="1"/>
          </p:cNvPicPr>
          <p:nvPr/>
        </p:nvPicPr>
        <p:blipFill>
          <a:blip r:embed="rId2" cstate="print"/>
          <a:srcRect/>
          <a:stretch>
            <a:fillRect/>
          </a:stretch>
        </p:blipFill>
        <p:spPr bwMode="auto">
          <a:xfrm>
            <a:off x="6172200" y="3733800"/>
            <a:ext cx="2257425" cy="2594741"/>
          </a:xfrm>
          <a:prstGeom prst="rect">
            <a:avLst/>
          </a:prstGeom>
          <a:ln>
            <a:noFill/>
          </a:ln>
          <a:effectLst>
            <a:outerShdw blurRad="292100" dist="139700" dir="2700000" algn="tl" rotWithShape="0">
              <a:srgbClr val="333333">
                <a:alpha val="65000"/>
              </a:srgbClr>
            </a:outerShdw>
          </a:effectLst>
        </p:spPr>
      </p:pic>
      <p:pic>
        <p:nvPicPr>
          <p:cNvPr id="9220" name="Picture 4"/>
          <p:cNvPicPr>
            <a:picLocks noChangeAspect="1" noChangeArrowheads="1"/>
          </p:cNvPicPr>
          <p:nvPr/>
        </p:nvPicPr>
        <p:blipFill>
          <a:blip r:embed="rId3" cstate="print"/>
          <a:srcRect/>
          <a:stretch>
            <a:fillRect/>
          </a:stretch>
        </p:blipFill>
        <p:spPr bwMode="auto">
          <a:xfrm>
            <a:off x="6324600" y="1524000"/>
            <a:ext cx="1944255" cy="205313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Rights’ Influence on the Founders</a:t>
            </a:r>
            <a:endParaRPr lang="en-US" dirty="0"/>
          </a:p>
        </p:txBody>
      </p:sp>
      <p:sp>
        <p:nvSpPr>
          <p:cNvPr id="3" name="Content Placeholder 2"/>
          <p:cNvSpPr>
            <a:spLocks noGrp="1"/>
          </p:cNvSpPr>
          <p:nvPr>
            <p:ph sz="quarter" idx="1"/>
          </p:nvPr>
        </p:nvSpPr>
        <p:spPr>
          <a:xfrm>
            <a:off x="301752" y="1527048"/>
            <a:ext cx="8461248" cy="4949952"/>
          </a:xfrm>
        </p:spPr>
        <p:txBody>
          <a:bodyPr>
            <a:normAutofit fontScale="92500" lnSpcReduction="20000"/>
          </a:bodyPr>
          <a:lstStyle/>
          <a:p>
            <a:r>
              <a:rPr lang="en-US" dirty="0" smtClean="0"/>
              <a:t>Individual Rights</a:t>
            </a:r>
          </a:p>
          <a:p>
            <a:pPr lvl="1"/>
            <a:r>
              <a:rPr lang="en-US" b="1" dirty="0" smtClean="0"/>
              <a:t>Inalienable rights exist regardless of wealth, social status, or birth.</a:t>
            </a:r>
          </a:p>
          <a:p>
            <a:r>
              <a:rPr lang="en-US" dirty="0" smtClean="0"/>
              <a:t>Popular Sovereignty</a:t>
            </a:r>
          </a:p>
          <a:p>
            <a:pPr lvl="1"/>
            <a:r>
              <a:rPr lang="en-US" b="1" dirty="0" smtClean="0"/>
              <a:t>The government derives its authority from the people. (social contract)</a:t>
            </a:r>
          </a:p>
          <a:p>
            <a:pPr lvl="1"/>
            <a:r>
              <a:rPr lang="en-US" b="1" dirty="0" smtClean="0"/>
              <a:t>People have the right to create whatever government they feel is best. </a:t>
            </a:r>
          </a:p>
          <a:p>
            <a:r>
              <a:rPr lang="en-US" dirty="0" smtClean="0"/>
              <a:t>Limited Government</a:t>
            </a:r>
          </a:p>
          <a:p>
            <a:pPr lvl="1"/>
            <a:r>
              <a:rPr lang="en-US" b="1" dirty="0" smtClean="0"/>
              <a:t>Authority is limited by the purpose for which government is created.</a:t>
            </a:r>
          </a:p>
          <a:p>
            <a:r>
              <a:rPr lang="en-US" dirty="0" smtClean="0"/>
              <a:t>Human Equality</a:t>
            </a:r>
          </a:p>
          <a:p>
            <a:pPr lvl="1"/>
            <a:r>
              <a:rPr lang="en-US" b="1" dirty="0" smtClean="0"/>
              <a:t>All people are free from another’s control and are equal to another.</a:t>
            </a:r>
          </a:p>
          <a:p>
            <a:pPr lvl="1"/>
            <a:r>
              <a:rPr lang="en-US" b="1" dirty="0" smtClean="0"/>
              <a:t>Colonial American enjoyed more social equality than Europe, but huge social inequalities remained. (SLAVERY)</a:t>
            </a:r>
          </a:p>
          <a:p>
            <a:pPr lvl="2">
              <a:buNone/>
            </a:pPr>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smtClean="0"/>
              <a:t>Unit Overview</a:t>
            </a:r>
            <a:endParaRPr lang="en-US" sz="5400" dirty="0"/>
          </a:p>
        </p:txBody>
      </p:sp>
      <p:sp>
        <p:nvSpPr>
          <p:cNvPr id="3" name="Content Placeholder 2"/>
          <p:cNvSpPr>
            <a:spLocks noGrp="1"/>
          </p:cNvSpPr>
          <p:nvPr>
            <p:ph sz="quarter" idx="1"/>
          </p:nvPr>
        </p:nvSpPr>
        <p:spPr>
          <a:xfrm>
            <a:off x="301752" y="1527048"/>
            <a:ext cx="8537448" cy="5102352"/>
          </a:xfrm>
        </p:spPr>
        <p:txBody>
          <a:bodyPr>
            <a:normAutofit fontScale="85000" lnSpcReduction="10000"/>
          </a:bodyPr>
          <a:lstStyle/>
          <a:p>
            <a:pPr lvl="0"/>
            <a:r>
              <a:rPr lang="en-US" dirty="0" smtClean="0"/>
              <a:t>Lesson 1:     What Did the Founders Think about   				Constitutional Government?</a:t>
            </a:r>
            <a:r>
              <a:rPr lang="en-US" i="1" dirty="0" smtClean="0"/>
              <a:t> </a:t>
            </a:r>
            <a:endParaRPr lang="en-US" dirty="0" smtClean="0"/>
          </a:p>
          <a:p>
            <a:pPr lvl="0"/>
            <a:r>
              <a:rPr lang="en-US" dirty="0" smtClean="0"/>
              <a:t>Lesson 2:     What Ideas about Civic Life Informed the 				Founding Generation?</a:t>
            </a:r>
          </a:p>
          <a:p>
            <a:pPr lvl="0"/>
            <a:r>
              <a:rPr lang="en-US" dirty="0" smtClean="0"/>
              <a:t>Lesson 3:     What Historical Developments Influenced 			Modern Ideas of Individual Rights?</a:t>
            </a:r>
          </a:p>
          <a:p>
            <a:pPr lvl="0"/>
            <a:r>
              <a:rPr lang="en-US" dirty="0" smtClean="0"/>
              <a:t>Lesson 4:     What Were the British Origins of American 			Constitutionalism?</a:t>
            </a:r>
          </a:p>
          <a:p>
            <a:pPr lvl="0"/>
            <a:r>
              <a:rPr lang="en-US" dirty="0" smtClean="0"/>
              <a:t>Lesson 5:     What Basic Ideas about Rights and Constitutional 		Government Did Colonial Americans Hold?</a:t>
            </a:r>
          </a:p>
          <a:p>
            <a:pPr lvl="0"/>
            <a:r>
              <a:rPr lang="en-US" dirty="0" smtClean="0"/>
              <a:t>Lesson 6:     Why Did American Colonists Want to Free 			Themselves from Great Britain?</a:t>
            </a:r>
          </a:p>
          <a:p>
            <a:pPr lvl="0"/>
            <a:r>
              <a:rPr lang="en-US" dirty="0" smtClean="0"/>
              <a:t>Lesson 7:    What Basic Ideas about Government and Rights 			Did the State Constitutions Include?</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912120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533400"/>
            <a:ext cx="4038600" cy="3693319"/>
          </a:xfrm>
          <a:prstGeom prst="rect">
            <a:avLst/>
          </a:prstGeom>
          <a:solidFill>
            <a:schemeClr val="accent3"/>
          </a:solidFill>
          <a:scene3d>
            <a:camera prst="orthographicFront"/>
            <a:lightRig rig="threePt" dir="t"/>
          </a:scene3d>
          <a:sp3d>
            <a:bevelT w="165100" prst="coolSlant"/>
          </a:sp3d>
        </p:spPr>
        <p:txBody>
          <a:bodyPr wrap="square" rtlCol="0">
            <a:spAutoFit/>
          </a:bodyPr>
          <a:lstStyle/>
          <a:p>
            <a:pPr lvl="0"/>
            <a:r>
              <a:rPr lang="en-US" sz="3600" dirty="0"/>
              <a:t>Lesson </a:t>
            </a:r>
            <a:r>
              <a:rPr lang="en-US" sz="3600" dirty="0" smtClean="0"/>
              <a:t>3: </a:t>
            </a:r>
            <a:r>
              <a:rPr lang="en-US" sz="3600" dirty="0"/>
              <a:t>    </a:t>
            </a:r>
            <a:endParaRPr lang="en-US" sz="3600" dirty="0" smtClean="0"/>
          </a:p>
          <a:p>
            <a:pPr lvl="0"/>
            <a:r>
              <a:rPr lang="en-US" sz="3600" dirty="0" smtClean="0"/>
              <a:t>What </a:t>
            </a:r>
            <a:r>
              <a:rPr lang="en-US" sz="3600" dirty="0"/>
              <a:t>Historical Developments Influenced Modern Ideas of Individual Rights?</a:t>
            </a:r>
          </a:p>
          <a:p>
            <a:endParaRPr lang="en-US" dirty="0"/>
          </a:p>
        </p:txBody>
      </p:sp>
      <p:pic>
        <p:nvPicPr>
          <p:cNvPr id="23554" name="Picture 2"/>
          <p:cNvPicPr>
            <a:picLocks noChangeAspect="1" noChangeArrowheads="1"/>
          </p:cNvPicPr>
          <p:nvPr/>
        </p:nvPicPr>
        <p:blipFill>
          <a:blip r:embed="rId2" cstate="print"/>
          <a:srcRect/>
          <a:stretch>
            <a:fillRect/>
          </a:stretch>
        </p:blipFill>
        <p:spPr bwMode="auto">
          <a:xfrm>
            <a:off x="4724400" y="381000"/>
            <a:ext cx="4183863" cy="5943600"/>
          </a:xfrm>
          <a:prstGeom prst="rect">
            <a:avLst/>
          </a:prstGeom>
          <a:noFill/>
          <a:ln w="9525">
            <a:noFill/>
            <a:miter lim="800000"/>
            <a:headEnd/>
            <a:tailEnd/>
          </a:ln>
          <a:effectLst/>
          <a:scene3d>
            <a:camera prst="orthographicFront"/>
            <a:lightRig rig="threePt" dir="t"/>
          </a:scene3d>
          <a:sp3d>
            <a:bevelT prst="angle"/>
          </a:sp3d>
        </p:spPr>
      </p:pic>
      <p:sp>
        <p:nvSpPr>
          <p:cNvPr id="4" name="TextBox 3"/>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3 Purpose</a:t>
            </a:r>
            <a:endParaRPr lang="en-US" dirty="0"/>
          </a:p>
        </p:txBody>
      </p:sp>
      <p:sp>
        <p:nvSpPr>
          <p:cNvPr id="3" name="Content Placeholder 2"/>
          <p:cNvSpPr>
            <a:spLocks noGrp="1"/>
          </p:cNvSpPr>
          <p:nvPr>
            <p:ph sz="quarter" idx="1"/>
          </p:nvPr>
        </p:nvSpPr>
        <p:spPr/>
        <p:txBody>
          <a:bodyPr/>
          <a:lstStyle/>
          <a:p>
            <a:r>
              <a:rPr lang="en-US" dirty="0" smtClean="0"/>
              <a:t>The previous lessons explored </a:t>
            </a:r>
            <a:r>
              <a:rPr lang="en-US" i="1" dirty="0" smtClean="0"/>
              <a:t>philosophical ideas </a:t>
            </a:r>
            <a:r>
              <a:rPr lang="en-US" dirty="0" smtClean="0"/>
              <a:t>that shaped the Founders’ thinking about constitutional government and civic life. </a:t>
            </a:r>
          </a:p>
          <a:p>
            <a:r>
              <a:rPr lang="en-US" dirty="0" smtClean="0"/>
              <a:t>This lesson examines important </a:t>
            </a:r>
            <a:r>
              <a:rPr lang="en-US" i="1" dirty="0" smtClean="0"/>
              <a:t>historical developments</a:t>
            </a:r>
            <a:r>
              <a:rPr lang="en-US" dirty="0" smtClean="0"/>
              <a:t> that also influenced their ideas. </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Lesson 3 Objectives</a:t>
            </a:r>
            <a:endParaRPr lang="en-US" sz="3200" dirty="0"/>
          </a:p>
        </p:txBody>
      </p:sp>
      <p:sp>
        <p:nvSpPr>
          <p:cNvPr id="3" name="Content Placeholder 2"/>
          <p:cNvSpPr>
            <a:spLocks noGrp="1"/>
          </p:cNvSpPr>
          <p:nvPr>
            <p:ph sz="quarter" idx="1"/>
          </p:nvPr>
        </p:nvSpPr>
        <p:spPr/>
        <p:txBody>
          <a:bodyPr/>
          <a:lstStyle/>
          <a:p>
            <a:pPr lvl="0"/>
            <a:r>
              <a:rPr lang="en-US" sz="2800" i="1" dirty="0" smtClean="0"/>
              <a:t>Explain the differences between classical republican and Judeo-Christian ideas about the importance of the individual.</a:t>
            </a:r>
            <a:endParaRPr lang="en-US" sz="2400" dirty="0" smtClean="0"/>
          </a:p>
          <a:p>
            <a:pPr lvl="0"/>
            <a:r>
              <a:rPr lang="en-US" sz="2800" i="1" dirty="0" smtClean="0"/>
              <a:t>Explain how certain historical development influenced modern ideas about government, constitutionalism, and individual rights. </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Approaches to theories of morality</a:t>
            </a:r>
            <a:endParaRPr lang="en-US" sz="2000" dirty="0" smtClean="0">
              <a:solidFill>
                <a:schemeClr val="tx1"/>
              </a:solidFill>
            </a:endParaRPr>
          </a:p>
          <a:p>
            <a:pPr lvl="1"/>
            <a:r>
              <a:rPr lang="en-US" sz="2400" i="1" dirty="0" smtClean="0">
                <a:solidFill>
                  <a:schemeClr val="tx1"/>
                </a:solidFill>
              </a:rPr>
              <a:t>The importance of the rise of capitalism</a:t>
            </a:r>
            <a:endParaRPr lang="en-US" sz="2000" dirty="0" smtClean="0">
              <a:solidFill>
                <a:schemeClr val="tx1"/>
              </a:solidFill>
            </a:endParaRPr>
          </a:p>
          <a:p>
            <a:pPr lvl="1"/>
            <a:r>
              <a:rPr lang="en-US" sz="2400" i="1" dirty="0" smtClean="0">
                <a:solidFill>
                  <a:schemeClr val="tx1"/>
                </a:solidFill>
              </a:rPr>
              <a:t> How the enlightenment inspired the founders.</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3 Terms &amp; Concepts</a:t>
            </a:r>
            <a:endParaRPr lang="en-US" dirty="0"/>
          </a:p>
        </p:txBody>
      </p:sp>
      <p:sp>
        <p:nvSpPr>
          <p:cNvPr id="3" name="Content Placeholder 2"/>
          <p:cNvSpPr>
            <a:spLocks noGrp="1"/>
          </p:cNvSpPr>
          <p:nvPr>
            <p:ph sz="quarter" idx="1"/>
          </p:nvPr>
        </p:nvSpPr>
        <p:spPr>
          <a:xfrm>
            <a:off x="152400" y="1447800"/>
            <a:ext cx="8839200" cy="4953000"/>
          </a:xfrm>
        </p:spPr>
        <p:txBody>
          <a:bodyPr>
            <a:normAutofit fontScale="77500" lnSpcReduction="20000"/>
          </a:bodyPr>
          <a:lstStyle/>
          <a:p>
            <a:r>
              <a:rPr lang="en-US" b="1" dirty="0" smtClean="0"/>
              <a:t>capitalism</a:t>
            </a:r>
            <a:r>
              <a:rPr lang="en-US" dirty="0" smtClean="0"/>
              <a:t> </a:t>
            </a:r>
          </a:p>
          <a:p>
            <a:pPr lvl="1"/>
            <a:r>
              <a:rPr lang="en-US" dirty="0" smtClean="0"/>
              <a:t>An economic system in which the means of producing and distributing goods are privately owned and operated for profit in competitive markets.   </a:t>
            </a:r>
          </a:p>
          <a:p>
            <a:pPr lvl="1">
              <a:buNone/>
            </a:pPr>
            <a:endParaRPr lang="en-US" dirty="0" smtClean="0"/>
          </a:p>
          <a:p>
            <a:r>
              <a:rPr lang="en-US" b="1" dirty="0" smtClean="0"/>
              <a:t>city-state</a:t>
            </a:r>
            <a:r>
              <a:rPr lang="en-US" dirty="0" smtClean="0"/>
              <a:t> </a:t>
            </a:r>
          </a:p>
          <a:p>
            <a:pPr lvl="1"/>
            <a:r>
              <a:rPr lang="en-US" dirty="0" smtClean="0"/>
              <a:t>A politically independent community consisting of a city and its surrounding territory.</a:t>
            </a:r>
          </a:p>
          <a:p>
            <a:pPr lvl="1">
              <a:buNone/>
            </a:pPr>
            <a:r>
              <a:rPr lang="en-US" dirty="0" smtClean="0"/>
              <a:t>   </a:t>
            </a:r>
          </a:p>
          <a:p>
            <a:r>
              <a:rPr lang="en-US" b="1" dirty="0" smtClean="0"/>
              <a:t>feudalism</a:t>
            </a:r>
            <a:r>
              <a:rPr lang="en-US" dirty="0" smtClean="0"/>
              <a:t> </a:t>
            </a:r>
          </a:p>
          <a:p>
            <a:pPr lvl="1"/>
            <a:r>
              <a:rPr lang="en-US" dirty="0" smtClean="0"/>
              <a:t>A system of social, economic, and political organization in Europe from the ninth to about the fifteenth century in which a politically weak monarch shared power with the nobility. The nobility required work and services from the common people, known as serfs, in return for allowing them to live on and make use of the noble's land and benefit from the noble's protection.  </a:t>
            </a:r>
          </a:p>
          <a:p>
            <a:pPr lvl="1">
              <a:buNone/>
            </a:pPr>
            <a:endParaRPr lang="en-US" dirty="0" smtClean="0"/>
          </a:p>
          <a:p>
            <a:r>
              <a:rPr lang="en-US" b="1" dirty="0" smtClean="0"/>
              <a:t>Judeo-Christian</a:t>
            </a:r>
            <a:r>
              <a:rPr lang="en-US" dirty="0" smtClean="0"/>
              <a:t> </a:t>
            </a:r>
          </a:p>
          <a:p>
            <a:pPr lvl="1"/>
            <a:r>
              <a:rPr lang="en-US" dirty="0" smtClean="0"/>
              <a:t>Ideas, beliefs, and practices that have their historical roots in Judaism and Christianity.  </a:t>
            </a:r>
          </a:p>
          <a:p>
            <a:pPr lvl="1">
              <a:buNone/>
            </a:pPr>
            <a:r>
              <a:rPr lang="en-US" dirty="0" smtClean="0"/>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3 Terms &amp; Concepts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b="1" dirty="0" smtClean="0"/>
              <a:t>nation-state</a:t>
            </a:r>
            <a:r>
              <a:rPr lang="en-US" dirty="0" smtClean="0"/>
              <a:t> </a:t>
            </a:r>
          </a:p>
          <a:p>
            <a:pPr lvl="1"/>
            <a:r>
              <a:rPr lang="en-US" dirty="0" smtClean="0"/>
              <a:t>As currently used, a country; the standard unit of political organization in the world. The nation-state received its name from the idea of a people, or "nation," organizing itself politically for self-rule. Many countries today, however, are composed of two or more distinct peoples.    </a:t>
            </a:r>
          </a:p>
          <a:p>
            <a:pPr lvl="1">
              <a:buNone/>
            </a:pPr>
            <a:endParaRPr lang="en-US" b="1" dirty="0" smtClean="0"/>
          </a:p>
          <a:p>
            <a:r>
              <a:rPr lang="en-US" b="1" dirty="0" smtClean="0"/>
              <a:t>private morality</a:t>
            </a:r>
            <a:r>
              <a:rPr lang="en-US" dirty="0" smtClean="0"/>
              <a:t> </a:t>
            </a:r>
          </a:p>
          <a:p>
            <a:pPr lvl="1"/>
            <a:r>
              <a:rPr lang="en-US" dirty="0" smtClean="0"/>
              <a:t>An individual's ideas about right and wrong to be practiced in one's personal life. These are derived from religious, philosophical, familial, and other sources, including individual conscience.  </a:t>
            </a:r>
          </a:p>
          <a:p>
            <a:pPr lvl="1"/>
            <a:endParaRPr lang="en-US" b="1" dirty="0" smtClean="0"/>
          </a:p>
          <a:p>
            <a:r>
              <a:rPr lang="en-US" b="1" dirty="0" smtClean="0"/>
              <a:t>public morality</a:t>
            </a:r>
            <a:r>
              <a:rPr lang="en-US" dirty="0" smtClean="0"/>
              <a:t> </a:t>
            </a:r>
          </a:p>
          <a:p>
            <a:pPr lvl="1"/>
            <a:r>
              <a:rPr lang="en-US" dirty="0" smtClean="0"/>
              <a:t>The values and principles of right and wrong pertaining to public policies and actions.   </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Judeo-Christian Heritage of Human Rights</a:t>
            </a:r>
            <a:endParaRPr lang="en-US" dirty="0"/>
          </a:p>
        </p:txBody>
      </p:sp>
      <p:sp>
        <p:nvSpPr>
          <p:cNvPr id="3" name="Content Placeholder 2"/>
          <p:cNvSpPr>
            <a:spLocks noGrp="1"/>
          </p:cNvSpPr>
          <p:nvPr>
            <p:ph sz="quarter" idx="1"/>
          </p:nvPr>
        </p:nvSpPr>
        <p:spPr>
          <a:xfrm>
            <a:off x="301752" y="1527048"/>
            <a:ext cx="5565648" cy="4873752"/>
          </a:xfrm>
        </p:spPr>
        <p:txBody>
          <a:bodyPr>
            <a:normAutofit fontScale="92500" lnSpcReduction="20000"/>
          </a:bodyPr>
          <a:lstStyle/>
          <a:p>
            <a:r>
              <a:rPr lang="en-US" dirty="0" smtClean="0"/>
              <a:t>Greek &amp; Roman = Public Morality</a:t>
            </a:r>
          </a:p>
          <a:p>
            <a:pPr lvl="1"/>
            <a:r>
              <a:rPr lang="en-US" b="1" dirty="0" smtClean="0"/>
              <a:t>Virtues important for acting in the community</a:t>
            </a:r>
          </a:p>
          <a:p>
            <a:r>
              <a:rPr lang="en-US" dirty="0" smtClean="0"/>
              <a:t>Judeo-Christian = Private Morality</a:t>
            </a:r>
          </a:p>
          <a:p>
            <a:pPr lvl="1"/>
            <a:r>
              <a:rPr lang="en-US" b="1" dirty="0" smtClean="0"/>
              <a:t>Virtues of inner faith &amp; obedience to God</a:t>
            </a:r>
          </a:p>
          <a:p>
            <a:r>
              <a:rPr lang="en-US" dirty="0" smtClean="0"/>
              <a:t>Christian teaching of individual dignity &amp; worth contributed to Founders’ belief in individual rights</a:t>
            </a:r>
          </a:p>
          <a:p>
            <a:r>
              <a:rPr lang="en-US" dirty="0" smtClean="0"/>
              <a:t>The church was a major unifying social institution during the Middle Ages, however… </a:t>
            </a:r>
          </a:p>
          <a:p>
            <a:pPr lvl="1"/>
            <a:r>
              <a:rPr lang="en-US" dirty="0" smtClean="0"/>
              <a:t>Political loyalties remained local</a:t>
            </a:r>
          </a:p>
          <a:p>
            <a:pPr lvl="1"/>
            <a:r>
              <a:rPr lang="en-US" dirty="0" smtClean="0"/>
              <a:t>No nations (in modern sense) to compete for loyalties</a:t>
            </a:r>
          </a:p>
        </p:txBody>
      </p:sp>
      <p:pic>
        <p:nvPicPr>
          <p:cNvPr id="1026" name="Picture 2"/>
          <p:cNvPicPr>
            <a:picLocks noChangeAspect="1" noChangeArrowheads="1"/>
          </p:cNvPicPr>
          <p:nvPr/>
        </p:nvPicPr>
        <p:blipFill>
          <a:blip r:embed="rId2" cstate="print"/>
          <a:srcRect/>
          <a:stretch>
            <a:fillRect/>
          </a:stretch>
        </p:blipFill>
        <p:spPr bwMode="auto">
          <a:xfrm>
            <a:off x="5832321" y="1600200"/>
            <a:ext cx="3109020" cy="4038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European Concepts of the Individual &amp; Society (Middle Ages)</a:t>
            </a:r>
            <a:endParaRPr lang="en-US" dirty="0"/>
          </a:p>
        </p:txBody>
      </p:sp>
      <p:sp>
        <p:nvSpPr>
          <p:cNvPr id="3" name="Content Placeholder 2"/>
          <p:cNvSpPr>
            <a:spLocks noGrp="1"/>
          </p:cNvSpPr>
          <p:nvPr>
            <p:ph sz="quarter" idx="1"/>
          </p:nvPr>
        </p:nvSpPr>
        <p:spPr>
          <a:xfrm>
            <a:off x="152400" y="1524000"/>
            <a:ext cx="6099048" cy="4949952"/>
          </a:xfrm>
        </p:spPr>
        <p:txBody>
          <a:bodyPr>
            <a:normAutofit lnSpcReduction="10000"/>
          </a:bodyPr>
          <a:lstStyle/>
          <a:p>
            <a:r>
              <a:rPr lang="en-US" dirty="0" smtClean="0"/>
              <a:t>Feudal Society</a:t>
            </a:r>
          </a:p>
          <a:p>
            <a:pPr lvl="1"/>
            <a:r>
              <a:rPr lang="en-US" b="1" dirty="0" smtClean="0"/>
              <a:t>Highly fragmented, isolated communities</a:t>
            </a:r>
          </a:p>
          <a:p>
            <a:pPr lvl="1"/>
            <a:r>
              <a:rPr lang="en-US" b="1" dirty="0" smtClean="0"/>
              <a:t>“Land for service”</a:t>
            </a:r>
          </a:p>
          <a:p>
            <a:pPr lvl="1"/>
            <a:r>
              <a:rPr lang="en-US" b="1" dirty="0" smtClean="0"/>
              <a:t>Class system with strict rights &amp; responsibilities (Royalty, serf)</a:t>
            </a:r>
          </a:p>
          <a:p>
            <a:pPr lvl="1"/>
            <a:r>
              <a:rPr lang="en-US" b="1" dirty="0" smtClean="0"/>
              <a:t>Hierarchical – no equality among groups and classes</a:t>
            </a:r>
          </a:p>
          <a:p>
            <a:pPr lvl="1"/>
            <a:r>
              <a:rPr lang="en-US" b="1" dirty="0" smtClean="0"/>
              <a:t>Social relationships were permanent &amp; hereditary</a:t>
            </a:r>
          </a:p>
          <a:p>
            <a:pPr lvl="1"/>
            <a:r>
              <a:rPr lang="en-US" b="1" dirty="0" smtClean="0"/>
              <a:t>Property only gained or passed on through inheritance</a:t>
            </a:r>
          </a:p>
          <a:p>
            <a:pPr lvl="1"/>
            <a:r>
              <a:rPr lang="en-US" b="1" dirty="0" smtClean="0"/>
              <a:t>No concept of natural rights belonging to individual</a:t>
            </a:r>
            <a:endParaRPr lang="en-US" b="1" dirty="0"/>
          </a:p>
        </p:txBody>
      </p:sp>
      <p:pic>
        <p:nvPicPr>
          <p:cNvPr id="2051" name="Picture 3"/>
          <p:cNvPicPr>
            <a:picLocks noChangeAspect="1" noChangeArrowheads="1"/>
          </p:cNvPicPr>
          <p:nvPr/>
        </p:nvPicPr>
        <p:blipFill>
          <a:blip r:embed="rId2" cstate="print"/>
          <a:srcRect/>
          <a:stretch>
            <a:fillRect/>
          </a:stretch>
        </p:blipFill>
        <p:spPr bwMode="auto">
          <a:xfrm>
            <a:off x="6172200" y="1371600"/>
            <a:ext cx="2971800" cy="5715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Renaissance</a:t>
            </a:r>
            <a:endParaRPr lang="en-US" dirty="0"/>
          </a:p>
        </p:txBody>
      </p:sp>
      <p:sp>
        <p:nvSpPr>
          <p:cNvPr id="3" name="Content Placeholder 2"/>
          <p:cNvSpPr>
            <a:spLocks noGrp="1"/>
          </p:cNvSpPr>
          <p:nvPr>
            <p:ph sz="quarter" idx="1"/>
          </p:nvPr>
        </p:nvSpPr>
        <p:spPr>
          <a:xfrm>
            <a:off x="0" y="1295400"/>
            <a:ext cx="6324600" cy="5410200"/>
          </a:xfrm>
        </p:spPr>
        <p:txBody>
          <a:bodyPr>
            <a:normAutofit/>
          </a:bodyPr>
          <a:lstStyle/>
          <a:p>
            <a:r>
              <a:rPr lang="en-US" dirty="0" smtClean="0"/>
              <a:t>“Rebirth” – period marked by revival of intellectual life in Europe (14</a:t>
            </a:r>
            <a:r>
              <a:rPr lang="en-US" baseline="30000" dirty="0" smtClean="0"/>
              <a:t>th</a:t>
            </a:r>
            <a:r>
              <a:rPr lang="en-US" dirty="0" smtClean="0"/>
              <a:t> c.)</a:t>
            </a:r>
          </a:p>
          <a:p>
            <a:r>
              <a:rPr lang="en-US" dirty="0" smtClean="0"/>
              <a:t>Educated people rediscover ancient Greek &amp; Roman culture &amp; teachings</a:t>
            </a:r>
          </a:p>
          <a:p>
            <a:r>
              <a:rPr lang="en-US" i="1" dirty="0" smtClean="0"/>
              <a:t>Protestant Reformation </a:t>
            </a:r>
            <a:r>
              <a:rPr lang="en-US" dirty="0" smtClean="0"/>
              <a:t>&amp; </a:t>
            </a:r>
            <a:r>
              <a:rPr lang="en-US" i="1" dirty="0" smtClean="0"/>
              <a:t>printing press </a:t>
            </a:r>
            <a:r>
              <a:rPr lang="en-US" dirty="0" smtClean="0"/>
              <a:t>encourage people to read and form opinions for themselves</a:t>
            </a:r>
          </a:p>
          <a:p>
            <a:r>
              <a:rPr lang="en-US" dirty="0" smtClean="0"/>
              <a:t>This spirit developed into modern individualism</a:t>
            </a:r>
          </a:p>
          <a:p>
            <a:pPr lvl="1"/>
            <a:r>
              <a:rPr lang="en-US" b="1" dirty="0" smtClean="0"/>
              <a:t>Many begin to challenge authority of the church and established institutions</a:t>
            </a:r>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553200" y="381000"/>
            <a:ext cx="2249043" cy="2649396"/>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6553200" y="3276600"/>
            <a:ext cx="2245932" cy="298132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Rise of the Nation-State</a:t>
            </a:r>
            <a:endParaRPr lang="en-US" dirty="0"/>
          </a:p>
        </p:txBody>
      </p:sp>
      <p:sp>
        <p:nvSpPr>
          <p:cNvPr id="3" name="Content Placeholder 2"/>
          <p:cNvSpPr>
            <a:spLocks noGrp="1"/>
          </p:cNvSpPr>
          <p:nvPr>
            <p:ph sz="quarter" idx="1"/>
          </p:nvPr>
        </p:nvSpPr>
        <p:spPr>
          <a:xfrm>
            <a:off x="152400" y="1447800"/>
            <a:ext cx="6099048" cy="5410200"/>
          </a:xfrm>
        </p:spPr>
        <p:txBody>
          <a:bodyPr>
            <a:normAutofit/>
          </a:bodyPr>
          <a:lstStyle/>
          <a:p>
            <a:r>
              <a:rPr lang="en-US" dirty="0" smtClean="0"/>
              <a:t>1648 – Peace of Westphalia: national sovereignty was agreed upon among several nation-states</a:t>
            </a:r>
          </a:p>
          <a:p>
            <a:r>
              <a:rPr lang="en-US" dirty="0" smtClean="0"/>
              <a:t>Each “nation-state” had a right to an independent existence with its own institutions (</a:t>
            </a:r>
            <a:r>
              <a:rPr lang="en-US" dirty="0" err="1" smtClean="0"/>
              <a:t>gov’t</a:t>
            </a:r>
            <a:r>
              <a:rPr lang="en-US" dirty="0" smtClean="0"/>
              <a:t> &amp; religion)</a:t>
            </a:r>
          </a:p>
          <a:p>
            <a:r>
              <a:rPr lang="en-US" dirty="0" smtClean="0"/>
              <a:t>People begin to think of themselves as members of a nation, with public rights and duties.</a:t>
            </a:r>
          </a:p>
          <a:p>
            <a:r>
              <a:rPr lang="en-US" dirty="0" smtClean="0"/>
              <a:t>Political thought now shifted to what kind of </a:t>
            </a:r>
            <a:r>
              <a:rPr lang="en-US" dirty="0" err="1" smtClean="0"/>
              <a:t>gov’t</a:t>
            </a:r>
            <a:r>
              <a:rPr lang="en-US" dirty="0" smtClean="0"/>
              <a:t> would be best.</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6324600" y="1447801"/>
            <a:ext cx="2590800" cy="1985288"/>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3" cstate="print"/>
          <a:srcRect/>
          <a:stretch>
            <a:fillRect/>
          </a:stretch>
        </p:blipFill>
        <p:spPr bwMode="auto">
          <a:xfrm>
            <a:off x="6248400" y="4038600"/>
            <a:ext cx="2895600" cy="209180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Unit 1 Purpose</a:t>
            </a:r>
            <a:endParaRPr lang="en-US" sz="4000" dirty="0"/>
          </a:p>
        </p:txBody>
      </p:sp>
      <p:sp>
        <p:nvSpPr>
          <p:cNvPr id="3" name="Content Placeholder 2"/>
          <p:cNvSpPr>
            <a:spLocks noGrp="1"/>
          </p:cNvSpPr>
          <p:nvPr>
            <p:ph sz="quarter" idx="1"/>
          </p:nvPr>
        </p:nvSpPr>
        <p:spPr/>
        <p:txBody>
          <a:bodyPr/>
          <a:lstStyle/>
          <a:p>
            <a:r>
              <a:rPr lang="en-US" dirty="0" smtClean="0"/>
              <a:t>This unit provides an overview of some important philosophical ideas and historical events that influenced the writing of the Constitution. </a:t>
            </a:r>
          </a:p>
          <a:p>
            <a:r>
              <a:rPr lang="en-US" dirty="0" smtClean="0"/>
              <a:t>This unit also offers a frame of reference and basis for understanding the other units in this text.</a:t>
            </a:r>
          </a:p>
          <a:p>
            <a:r>
              <a:rPr lang="en-US" dirty="0" smtClean="0"/>
              <a:t>Following this unit, you will appreciate why our history as a people has been a great adventure in ideas and in trying to make these ideas a reality.</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Capitalism – The New Economic System</a:t>
            </a:r>
            <a:endParaRPr lang="en-US" dirty="0"/>
          </a:p>
        </p:txBody>
      </p:sp>
      <p:sp>
        <p:nvSpPr>
          <p:cNvPr id="3" name="Content Placeholder 2"/>
          <p:cNvSpPr>
            <a:spLocks noGrp="1"/>
          </p:cNvSpPr>
          <p:nvPr>
            <p:ph sz="quarter" idx="1"/>
          </p:nvPr>
        </p:nvSpPr>
        <p:spPr>
          <a:xfrm>
            <a:off x="301752" y="1527048"/>
            <a:ext cx="8613648" cy="2359152"/>
          </a:xfrm>
        </p:spPr>
        <p:txBody>
          <a:bodyPr/>
          <a:lstStyle/>
          <a:p>
            <a:r>
              <a:rPr lang="en-US" dirty="0" smtClean="0"/>
              <a:t>The means of producing and distributing goods and services became privately owned and operated for profits in competitive markets</a:t>
            </a:r>
          </a:p>
          <a:p>
            <a:r>
              <a:rPr lang="en-US" dirty="0" smtClean="0"/>
              <a:t>More choice of occupations, shifting attention to private interests (away from common good)</a:t>
            </a:r>
          </a:p>
          <a:p>
            <a:pPr>
              <a:buNone/>
            </a:pPr>
            <a:endParaRPr lang="en-US" dirty="0"/>
          </a:p>
        </p:txBody>
      </p:sp>
      <p:pic>
        <p:nvPicPr>
          <p:cNvPr id="5122" name="Picture 2" descr="C:\Users\TDRISC~1\AppData\Local\Temp\Canaletto.jpg"/>
          <p:cNvPicPr>
            <a:picLocks noChangeAspect="1" noChangeArrowheads="1"/>
          </p:cNvPicPr>
          <p:nvPr/>
        </p:nvPicPr>
        <p:blipFill>
          <a:blip r:embed="rId2" cstate="print"/>
          <a:srcRect/>
          <a:stretch>
            <a:fillRect/>
          </a:stretch>
        </p:blipFill>
        <p:spPr bwMode="auto">
          <a:xfrm>
            <a:off x="4992240" y="3733800"/>
            <a:ext cx="3949235" cy="2971800"/>
          </a:xfrm>
          <a:prstGeom prst="rect">
            <a:avLst/>
          </a:prstGeom>
          <a:ln>
            <a:noFill/>
          </a:ln>
          <a:effectLst>
            <a:outerShdw blurRad="292100" dist="139700" dir="2700000" algn="tl" rotWithShape="0">
              <a:srgbClr val="333333">
                <a:alpha val="65000"/>
              </a:srgbClr>
            </a:outerShdw>
          </a:effectLst>
        </p:spPr>
      </p:pic>
      <p:sp>
        <p:nvSpPr>
          <p:cNvPr id="5" name="Content Placeholder 2"/>
          <p:cNvSpPr txBox="1">
            <a:spLocks/>
          </p:cNvSpPr>
          <p:nvPr/>
        </p:nvSpPr>
        <p:spPr>
          <a:xfrm>
            <a:off x="228600" y="3733800"/>
            <a:ext cx="4724400" cy="2667000"/>
          </a:xfrm>
          <a:prstGeom prst="rect">
            <a:avLst/>
          </a:prstGeom>
        </p:spPr>
        <p:txBody>
          <a:bodyPr vert="horz">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Many became wealthy through commerce, not just inherited land (a challenge to royalty)</a:t>
            </a: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lang="en-US" sz="2700" dirty="0" smtClean="0"/>
              <a:t>Power begins to shift towards rising class of capitalists</a:t>
            </a:r>
            <a:endParaRPr kumimoji="0" lang="en-U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Enlightenment</a:t>
            </a:r>
            <a:endParaRPr lang="en-US" dirty="0"/>
          </a:p>
        </p:txBody>
      </p:sp>
      <p:sp>
        <p:nvSpPr>
          <p:cNvPr id="3" name="Content Placeholder 2"/>
          <p:cNvSpPr>
            <a:spLocks noGrp="1"/>
          </p:cNvSpPr>
          <p:nvPr>
            <p:ph sz="quarter" idx="1"/>
          </p:nvPr>
        </p:nvSpPr>
        <p:spPr>
          <a:xfrm>
            <a:off x="301752" y="1527048"/>
            <a:ext cx="5489448" cy="4873752"/>
          </a:xfrm>
        </p:spPr>
        <p:txBody>
          <a:bodyPr>
            <a:normAutofit fontScale="92500" lnSpcReduction="10000"/>
          </a:bodyPr>
          <a:lstStyle/>
          <a:p>
            <a:r>
              <a:rPr lang="en-US" dirty="0" smtClean="0"/>
              <a:t>18</a:t>
            </a:r>
            <a:r>
              <a:rPr lang="en-US" baseline="30000" dirty="0" smtClean="0"/>
              <a:t>th</a:t>
            </a:r>
            <a:r>
              <a:rPr lang="en-US" dirty="0" smtClean="0"/>
              <a:t> c. period of scientific &amp; intellectual movement</a:t>
            </a:r>
          </a:p>
          <a:p>
            <a:r>
              <a:rPr lang="en-US" dirty="0" smtClean="0"/>
              <a:t>Philosophers embrace scientific reasoning  (Locke, Hobbes) in study of government</a:t>
            </a:r>
          </a:p>
          <a:p>
            <a:pPr lvl="1"/>
            <a:r>
              <a:rPr lang="en-US" dirty="0" smtClean="0"/>
              <a:t>Ideas founded on notion that human behavior could be understood, predicted, and controlled</a:t>
            </a:r>
          </a:p>
          <a:p>
            <a:r>
              <a:rPr lang="en-US" dirty="0" smtClean="0"/>
              <a:t>Founders believed that through reason, observation, and the study of philosophers’ writings, they could understand the workings of government and social institutions.</a:t>
            </a:r>
          </a:p>
          <a:p>
            <a:endParaRPr lang="en-US" dirty="0" smtClean="0"/>
          </a:p>
          <a:p>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6248400" y="1447800"/>
            <a:ext cx="1974722" cy="2781299"/>
          </a:xfrm>
          <a:prstGeom prst="rect">
            <a:avLst/>
          </a:prstGeom>
          <a:ln>
            <a:no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3" cstate="print"/>
          <a:srcRect/>
          <a:stretch>
            <a:fillRect/>
          </a:stretch>
        </p:blipFill>
        <p:spPr bwMode="auto">
          <a:xfrm>
            <a:off x="5943600" y="4419600"/>
            <a:ext cx="2638425" cy="198041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524543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685800"/>
            <a:ext cx="3810000" cy="283154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3200" dirty="0">
                <a:solidFill>
                  <a:schemeClr val="tx1"/>
                </a:solidFill>
              </a:rPr>
              <a:t>Lesson </a:t>
            </a:r>
            <a:r>
              <a:rPr lang="en-US" sz="3200" dirty="0" smtClean="0">
                <a:solidFill>
                  <a:schemeClr val="tx1"/>
                </a:solidFill>
              </a:rPr>
              <a:t>4:</a:t>
            </a:r>
          </a:p>
          <a:p>
            <a:pPr lvl="0"/>
            <a:r>
              <a:rPr lang="en-US" sz="3200" dirty="0" smtClean="0">
                <a:solidFill>
                  <a:schemeClr val="tx1"/>
                </a:solidFill>
              </a:rPr>
              <a:t> What </a:t>
            </a:r>
            <a:r>
              <a:rPr lang="en-US" sz="3200" dirty="0">
                <a:solidFill>
                  <a:schemeClr val="tx1"/>
                </a:solidFill>
              </a:rPr>
              <a:t>Were the British Origins of American Constitutionalism?</a:t>
            </a:r>
          </a:p>
          <a:p>
            <a:endParaRPr lang="en-US" dirty="0">
              <a:solidFill>
                <a:schemeClr val="tx1"/>
              </a:solidFill>
            </a:endParaRPr>
          </a:p>
        </p:txBody>
      </p:sp>
      <p:pic>
        <p:nvPicPr>
          <p:cNvPr id="29698" name="Picture 2"/>
          <p:cNvPicPr>
            <a:picLocks noChangeAspect="1" noChangeArrowheads="1"/>
          </p:cNvPicPr>
          <p:nvPr/>
        </p:nvPicPr>
        <p:blipFill>
          <a:blip r:embed="rId2" cstate="print"/>
          <a:srcRect/>
          <a:stretch>
            <a:fillRect/>
          </a:stretch>
        </p:blipFill>
        <p:spPr bwMode="auto">
          <a:xfrm>
            <a:off x="4724400" y="228600"/>
            <a:ext cx="4237503" cy="6019800"/>
          </a:xfrm>
          <a:prstGeom prst="rect">
            <a:avLst/>
          </a:prstGeom>
          <a:noFill/>
          <a:ln w="9525">
            <a:noFill/>
            <a:miter lim="800000"/>
            <a:headEnd/>
            <a:tailEnd/>
          </a:ln>
          <a:effectLst/>
          <a:scene3d>
            <a:camera prst="orthographicFront"/>
            <a:lightRig rig="threePt" dir="t"/>
          </a:scene3d>
          <a:sp3d>
            <a:bevelT prst="angle"/>
          </a:sp3d>
        </p:spPr>
      </p:pic>
      <p:sp>
        <p:nvSpPr>
          <p:cNvPr id="4" name="TextBox 3"/>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Purpose</a:t>
            </a:r>
            <a:endParaRPr lang="en-US" dirty="0"/>
          </a:p>
        </p:txBody>
      </p:sp>
      <p:sp>
        <p:nvSpPr>
          <p:cNvPr id="3" name="Content Placeholder 2"/>
          <p:cNvSpPr>
            <a:spLocks noGrp="1"/>
          </p:cNvSpPr>
          <p:nvPr>
            <p:ph sz="quarter" idx="1"/>
          </p:nvPr>
        </p:nvSpPr>
        <p:spPr/>
        <p:txBody>
          <a:bodyPr/>
          <a:lstStyle/>
          <a:p>
            <a:r>
              <a:rPr lang="en-US" dirty="0" smtClean="0"/>
              <a:t>This lesson describes the evolution of British constitutional government.</a:t>
            </a:r>
          </a:p>
          <a:p>
            <a:r>
              <a:rPr lang="en-US" dirty="0" smtClean="0"/>
              <a:t>It examines the early stages of English government in the feudal period.</a:t>
            </a:r>
          </a:p>
          <a:p>
            <a:r>
              <a:rPr lang="en-US" dirty="0" smtClean="0"/>
              <a:t>It also traces the development of representative institutions in England, English common law, the relationship between legal and constitutional structures, and the difference between British and American constitutionalism. </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Lesson 4 Objectives</a:t>
            </a:r>
            <a:endParaRPr lang="en-US" sz="4000" dirty="0"/>
          </a:p>
        </p:txBody>
      </p:sp>
      <p:sp>
        <p:nvSpPr>
          <p:cNvPr id="3" name="Content Placeholder 2"/>
          <p:cNvSpPr>
            <a:spLocks noGrp="1"/>
          </p:cNvSpPr>
          <p:nvPr>
            <p:ph sz="quarter" idx="1"/>
          </p:nvPr>
        </p:nvSpPr>
        <p:spPr/>
        <p:txBody>
          <a:bodyPr/>
          <a:lstStyle/>
          <a:p>
            <a:pPr lvl="0"/>
            <a:r>
              <a:rPr lang="en-US" sz="2800" i="1" dirty="0" smtClean="0"/>
              <a:t>Explain how rights and representative government evolved in England and how this evolution influenced the Founders. </a:t>
            </a:r>
            <a:endParaRPr lang="en-US" sz="2400" dirty="0" smtClean="0"/>
          </a:p>
          <a:p>
            <a:pPr lvl="0"/>
            <a:r>
              <a:rPr lang="en-US" sz="2800" i="1" dirty="0" smtClean="0"/>
              <a:t>Identify the origins of some of Americans’ most important constitutional rights.  </a:t>
            </a:r>
            <a:endParaRPr lang="en-US" sz="2400" dirty="0" smtClean="0"/>
          </a:p>
          <a:p>
            <a:pPr lvl="0"/>
            <a:r>
              <a:rPr lang="en-US" sz="2800" i="1" dirty="0" smtClean="0"/>
              <a:t>Evaluate, take, and defend positions on</a:t>
            </a:r>
            <a:endParaRPr lang="en-US" sz="2400" dirty="0" smtClean="0"/>
          </a:p>
          <a:p>
            <a:pPr lvl="1"/>
            <a:r>
              <a:rPr lang="en-US" sz="2400" i="1" dirty="0" smtClean="0">
                <a:solidFill>
                  <a:schemeClr val="tx1"/>
                </a:solidFill>
              </a:rPr>
              <a:t>The influence of the Magna </a:t>
            </a:r>
            <a:r>
              <a:rPr lang="en-US" sz="2400" i="1" dirty="0" err="1" smtClean="0">
                <a:solidFill>
                  <a:schemeClr val="tx1"/>
                </a:solidFill>
              </a:rPr>
              <a:t>Carta</a:t>
            </a:r>
            <a:r>
              <a:rPr lang="en-US" sz="2400" i="1" dirty="0" smtClean="0">
                <a:solidFill>
                  <a:schemeClr val="tx1"/>
                </a:solidFill>
              </a:rPr>
              <a:t> on the development of rights. </a:t>
            </a:r>
            <a:endParaRPr lang="en-US" sz="2000" dirty="0" smtClean="0">
              <a:solidFill>
                <a:schemeClr val="tx1"/>
              </a:solidFill>
            </a:endParaRPr>
          </a:p>
          <a:p>
            <a:pPr lvl="1"/>
            <a:r>
              <a:rPr lang="en-US" sz="2400" i="1" dirty="0" smtClean="0">
                <a:solidFill>
                  <a:schemeClr val="tx1"/>
                </a:solidFill>
              </a:rPr>
              <a:t>The importance of habeas corpus and trial by jury. </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Term &amp; Concepts</a:t>
            </a:r>
            <a:endParaRPr lang="en-US" dirty="0"/>
          </a:p>
        </p:txBody>
      </p:sp>
      <p:sp>
        <p:nvSpPr>
          <p:cNvPr id="3" name="Content Placeholder 2"/>
          <p:cNvSpPr>
            <a:spLocks noGrp="1"/>
          </p:cNvSpPr>
          <p:nvPr>
            <p:ph sz="quarter" idx="1"/>
          </p:nvPr>
        </p:nvSpPr>
        <p:spPr>
          <a:xfrm>
            <a:off x="301752" y="1527048"/>
            <a:ext cx="8842248" cy="5102352"/>
          </a:xfrm>
        </p:spPr>
        <p:txBody>
          <a:bodyPr>
            <a:normAutofit fontScale="77500" lnSpcReduction="20000"/>
          </a:bodyPr>
          <a:lstStyle/>
          <a:p>
            <a:r>
              <a:rPr lang="en-US" dirty="0" smtClean="0"/>
              <a:t>Common Law</a:t>
            </a:r>
          </a:p>
          <a:p>
            <a:pPr lvl="1"/>
            <a:r>
              <a:rPr lang="en-US" dirty="0" smtClean="0"/>
              <a:t>The body of unwritten law developed in England from judicial decisions based on custom and earlier judicial decisions. Constitutes the basis of the English legal system and became part of American law, except in Louisiana, which inherited its civil law system from France. </a:t>
            </a:r>
          </a:p>
          <a:p>
            <a:r>
              <a:rPr lang="en-US" dirty="0" smtClean="0"/>
              <a:t>Magna </a:t>
            </a:r>
            <a:r>
              <a:rPr lang="en-US" dirty="0" err="1" smtClean="0"/>
              <a:t>Carta</a:t>
            </a:r>
            <a:endParaRPr lang="en-US" dirty="0" smtClean="0"/>
          </a:p>
          <a:p>
            <a:pPr lvl="1"/>
            <a:r>
              <a:rPr lang="en-US" dirty="0" smtClean="0"/>
              <a:t>King John of England agreed to this document in 1215… The Magna </a:t>
            </a:r>
            <a:r>
              <a:rPr lang="en-US" dirty="0" err="1" smtClean="0"/>
              <a:t>Carta</a:t>
            </a:r>
            <a:r>
              <a:rPr lang="en-US" dirty="0" smtClean="0"/>
              <a:t> granted certain civil rights and liberties to English nobles and to all "freemen," such as the right to a jury of one's peers and the guarantee against loss of life, liberty, or property except in accordance with law. Some rights were guaranteed for all the king's subjects, free or not free. In doing so, the Magna </a:t>
            </a:r>
            <a:r>
              <a:rPr lang="en-US" dirty="0" err="1" smtClean="0"/>
              <a:t>Carta</a:t>
            </a:r>
            <a:r>
              <a:rPr lang="en-US" dirty="0" smtClean="0"/>
              <a:t> limited the power of the king, who agreed that his will could be bounded by law, and became a landmark in the history of constitutional government</a:t>
            </a:r>
          </a:p>
          <a:p>
            <a:r>
              <a:rPr lang="en-US" dirty="0" smtClean="0"/>
              <a:t>Precedent</a:t>
            </a:r>
          </a:p>
          <a:p>
            <a:pPr lvl="1"/>
            <a:r>
              <a:rPr lang="en-US" dirty="0" smtClean="0"/>
              <a:t>Previous court decisions upon which legal issues are decided. </a:t>
            </a:r>
          </a:p>
          <a:p>
            <a:r>
              <a:rPr lang="en-US" dirty="0" smtClean="0"/>
              <a:t>Redress of Grievances</a:t>
            </a:r>
          </a:p>
          <a:p>
            <a:pPr lvl="1"/>
            <a:r>
              <a:rPr lang="en-US" dirty="0" smtClean="0"/>
              <a:t>The correction of complaints. The First Amendment protects the right of the people to petition government to obtain remedies for claimed wrongs. </a:t>
            </a:r>
          </a:p>
          <a:p>
            <a:pPr lvl="1"/>
            <a:endParaRPr lang="en-US" dirty="0" smtClean="0"/>
          </a:p>
          <a:p>
            <a:pPr>
              <a:buNone/>
            </a:pPr>
            <a:endParaRPr lang="en-US"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Terms &amp; Concepts (</a:t>
            </a:r>
            <a:r>
              <a:rPr lang="en-US" sz="3600" i="1" dirty="0" smtClean="0"/>
              <a:t>Continued</a:t>
            </a:r>
            <a:r>
              <a:rPr lang="en-US" sz="3600" dirty="0" smtClean="0"/>
              <a:t>)</a:t>
            </a:r>
            <a:endParaRPr lang="en-US" dirty="0"/>
          </a:p>
        </p:txBody>
      </p:sp>
      <p:sp>
        <p:nvSpPr>
          <p:cNvPr id="3" name="Content Placeholder 2"/>
          <p:cNvSpPr>
            <a:spLocks noGrp="1"/>
          </p:cNvSpPr>
          <p:nvPr>
            <p:ph sz="quarter" idx="1"/>
          </p:nvPr>
        </p:nvSpPr>
        <p:spPr>
          <a:xfrm>
            <a:off x="73152" y="1371600"/>
            <a:ext cx="9070848" cy="5330952"/>
          </a:xfrm>
        </p:spPr>
        <p:txBody>
          <a:bodyPr>
            <a:normAutofit fontScale="62500" lnSpcReduction="20000"/>
          </a:bodyPr>
          <a:lstStyle/>
          <a:p>
            <a:r>
              <a:rPr lang="en-US" sz="3200" dirty="0" smtClean="0"/>
              <a:t>Rights of Englishmen</a:t>
            </a:r>
          </a:p>
          <a:p>
            <a:pPr lvl="1"/>
            <a:r>
              <a:rPr lang="en-US" sz="2900" dirty="0" smtClean="0"/>
              <a:t>Refers to certain historically established rights, beginning with the rights of the Magna </a:t>
            </a:r>
            <a:r>
              <a:rPr lang="en-US" sz="2900" dirty="0" err="1" smtClean="0"/>
              <a:t>Carta</a:t>
            </a:r>
            <a:r>
              <a:rPr lang="en-US" sz="2900" dirty="0" smtClean="0"/>
              <a:t>, that all English subjects were understood to have. These included the right not to be kept in prison without a trial, the right to trial by jury, security in one's home from unlawful entry, and no taxation without consent, among others. </a:t>
            </a:r>
            <a:endParaRPr lang="en-US" sz="3800" dirty="0" smtClean="0"/>
          </a:p>
          <a:p>
            <a:r>
              <a:rPr lang="en-US" sz="3200" dirty="0" smtClean="0"/>
              <a:t>Rule of Law</a:t>
            </a:r>
          </a:p>
          <a:p>
            <a:pPr lvl="1"/>
            <a:r>
              <a:rPr lang="en-US" sz="2900" dirty="0" smtClean="0"/>
              <a:t>The principle that both those who govern and those who are governed must obey the law and are subject to the same laws. This principle is contrasted to the "rule of men," in which those in power make up the rules as they please. The rule of law requires an independent judiciary that is immune from political or other manipulation. </a:t>
            </a:r>
            <a:endParaRPr lang="en-US" sz="3800" dirty="0" smtClean="0"/>
          </a:p>
          <a:p>
            <a:r>
              <a:rPr lang="en-US" sz="3200" dirty="0" smtClean="0"/>
              <a:t>Stare </a:t>
            </a:r>
            <a:r>
              <a:rPr lang="en-US" sz="3200" dirty="0" err="1" smtClean="0"/>
              <a:t>Decisis</a:t>
            </a:r>
            <a:endParaRPr lang="en-US" sz="3200" dirty="0" smtClean="0"/>
          </a:p>
          <a:p>
            <a:pPr lvl="1"/>
            <a:r>
              <a:rPr lang="en-US" sz="2900" dirty="0" smtClean="0"/>
              <a:t>Latin: "Let the precedent (decision) stand." The doctrine that a court should follow the previous decisions of other courts on cases in which the facts are substantially the same. This principle plays a key role in common law systems such as those of Britain and the United States. </a:t>
            </a:r>
            <a:endParaRPr lang="en-US" sz="3800" dirty="0" smtClean="0"/>
          </a:p>
          <a:p>
            <a:r>
              <a:rPr lang="en-US" sz="3200" dirty="0" smtClean="0"/>
              <a:t>Writ of Habeas Corpus</a:t>
            </a:r>
          </a:p>
          <a:p>
            <a:pPr lvl="1"/>
            <a:r>
              <a:rPr lang="en-US" sz="2900" dirty="0" smtClean="0"/>
              <a:t>Latin: "You shall/should have the body." A court order directing that a prisoner be brought to court before a judge to determine whether that prisoner's detention is lawful. </a:t>
            </a:r>
            <a:endParaRPr lang="en-US" sz="3800" dirty="0" smtClean="0"/>
          </a:p>
          <a:p>
            <a:pPr lvl="1"/>
            <a:endParaRPr lang="en-US" dirty="0" smtClean="0"/>
          </a:p>
          <a:p>
            <a:pPr>
              <a:buNone/>
            </a:pPr>
            <a:endParaRPr lang="en-US" dirty="0"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Roots of English Government</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After fall of the Roman Empire, England divided into tribes</a:t>
            </a:r>
          </a:p>
          <a:p>
            <a:r>
              <a:rPr lang="en-US" dirty="0" smtClean="0"/>
              <a:t>1066 – William the Conquer unites tribes into a single Kingdom.  (</a:t>
            </a:r>
            <a:r>
              <a:rPr lang="en-US" i="1" dirty="0" smtClean="0"/>
              <a:t>Establishes</a:t>
            </a:r>
            <a:r>
              <a:rPr lang="en-US" dirty="0" smtClean="0"/>
              <a:t> </a:t>
            </a:r>
            <a:r>
              <a:rPr lang="en-US" i="1" dirty="0" smtClean="0"/>
              <a:t>Feudalism</a:t>
            </a:r>
            <a:r>
              <a:rPr lang="en-US" dirty="0" smtClean="0"/>
              <a:t>)</a:t>
            </a:r>
          </a:p>
          <a:p>
            <a:r>
              <a:rPr lang="en-US" dirty="0" smtClean="0"/>
              <a:t>English monarch</a:t>
            </a:r>
          </a:p>
          <a:p>
            <a:pPr lvl="1"/>
            <a:r>
              <a:rPr lang="en-US" i="1" dirty="0" smtClean="0">
                <a:solidFill>
                  <a:schemeClr val="tx1"/>
                </a:solidFill>
              </a:rPr>
              <a:t>Made laws</a:t>
            </a:r>
          </a:p>
          <a:p>
            <a:pPr lvl="1"/>
            <a:r>
              <a:rPr lang="en-US" i="1" dirty="0" smtClean="0">
                <a:solidFill>
                  <a:schemeClr val="tx1"/>
                </a:solidFill>
              </a:rPr>
              <a:t>Supervised law enforcement</a:t>
            </a:r>
          </a:p>
          <a:p>
            <a:pPr lvl="1"/>
            <a:r>
              <a:rPr lang="en-US" i="1" dirty="0" smtClean="0">
                <a:solidFill>
                  <a:schemeClr val="tx1"/>
                </a:solidFill>
              </a:rPr>
              <a:t>Heard court cases</a:t>
            </a:r>
          </a:p>
          <a:p>
            <a:pPr lvl="1"/>
            <a:r>
              <a:rPr lang="en-US" i="1" dirty="0" smtClean="0">
                <a:solidFill>
                  <a:schemeClr val="tx1"/>
                </a:solidFill>
              </a:rPr>
              <a:t>Defended the kingdom</a:t>
            </a:r>
          </a:p>
          <a:p>
            <a:r>
              <a:rPr lang="en-US" dirty="0" smtClean="0"/>
              <a:t>The kings advisers evolved into </a:t>
            </a:r>
          </a:p>
          <a:p>
            <a:pPr>
              <a:buNone/>
            </a:pPr>
            <a:r>
              <a:rPr lang="en-US" dirty="0" smtClean="0"/>
              <a:t>   Parliament &amp; the Royal Court</a:t>
            </a:r>
          </a:p>
          <a:p>
            <a:endParaRPr lang="en-US" dirty="0"/>
          </a:p>
        </p:txBody>
      </p:sp>
      <p:pic>
        <p:nvPicPr>
          <p:cNvPr id="1028" name="Picture 4"/>
          <p:cNvPicPr>
            <a:picLocks noChangeAspect="1" noChangeArrowheads="1"/>
          </p:cNvPicPr>
          <p:nvPr/>
        </p:nvPicPr>
        <p:blipFill>
          <a:blip r:embed="rId2" cstate="print"/>
          <a:srcRect/>
          <a:stretch>
            <a:fillRect/>
          </a:stretch>
        </p:blipFill>
        <p:spPr bwMode="auto">
          <a:xfrm>
            <a:off x="5791200" y="3200400"/>
            <a:ext cx="3186545" cy="3200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Parliamentary Government Begins</a:t>
            </a:r>
            <a:endParaRPr lang="en-US" dirty="0"/>
          </a:p>
        </p:txBody>
      </p:sp>
      <p:sp>
        <p:nvSpPr>
          <p:cNvPr id="3" name="Content Placeholder 2"/>
          <p:cNvSpPr>
            <a:spLocks noGrp="1"/>
          </p:cNvSpPr>
          <p:nvPr>
            <p:ph sz="quarter" idx="1"/>
          </p:nvPr>
        </p:nvSpPr>
        <p:spPr>
          <a:xfrm>
            <a:off x="301752" y="1527048"/>
            <a:ext cx="6861048" cy="5026152"/>
          </a:xfrm>
        </p:spPr>
        <p:txBody>
          <a:bodyPr>
            <a:normAutofit/>
          </a:bodyPr>
          <a:lstStyle/>
          <a:p>
            <a:r>
              <a:rPr lang="en-US" dirty="0" smtClean="0"/>
              <a:t>1295 - Edward I</a:t>
            </a:r>
            <a:r>
              <a:rPr lang="en-US" dirty="0"/>
              <a:t> </a:t>
            </a:r>
            <a:r>
              <a:rPr lang="en-US" dirty="0" smtClean="0"/>
              <a:t>summons “Model Parliament”</a:t>
            </a:r>
          </a:p>
          <a:p>
            <a:pPr lvl="1"/>
            <a:r>
              <a:rPr lang="en-US" i="1" dirty="0" smtClean="0">
                <a:solidFill>
                  <a:schemeClr val="tx1"/>
                </a:solidFill>
              </a:rPr>
              <a:t>2 Representative Parts (Houses)</a:t>
            </a:r>
          </a:p>
          <a:p>
            <a:pPr lvl="2"/>
            <a:r>
              <a:rPr lang="en-US" i="1" dirty="0" smtClean="0">
                <a:solidFill>
                  <a:schemeClr val="tx1"/>
                </a:solidFill>
              </a:rPr>
              <a:t>House of Lords: Nobility &amp; Church officials</a:t>
            </a:r>
          </a:p>
          <a:p>
            <a:pPr lvl="2"/>
            <a:r>
              <a:rPr lang="en-US" i="1" dirty="0" smtClean="0">
                <a:solidFill>
                  <a:schemeClr val="tx1"/>
                </a:solidFill>
              </a:rPr>
              <a:t>House of Commons: Citizens &amp; Knights (w/ wealth &amp; status)</a:t>
            </a:r>
          </a:p>
          <a:p>
            <a:r>
              <a:rPr lang="en-US" dirty="0" smtClean="0"/>
              <a:t>For monarchs, Parliament was a convenient way to negotiate with all of the country’s interests at once</a:t>
            </a:r>
          </a:p>
          <a:p>
            <a:r>
              <a:rPr lang="en-US" dirty="0" smtClean="0"/>
              <a:t>English subjects found it to be an effective way to voice grievances &amp; limit monarchs power</a:t>
            </a:r>
          </a:p>
          <a:p>
            <a:endParaRPr lang="en-US" dirty="0" smtClean="0"/>
          </a:p>
          <a:p>
            <a:pPr lvl="1"/>
            <a:endParaRPr lang="en-US" dirty="0" smtClean="0"/>
          </a:p>
        </p:txBody>
      </p:sp>
      <p:pic>
        <p:nvPicPr>
          <p:cNvPr id="2051" name="Picture 3"/>
          <p:cNvPicPr>
            <a:picLocks noChangeAspect="1" noChangeArrowheads="1"/>
          </p:cNvPicPr>
          <p:nvPr/>
        </p:nvPicPr>
        <p:blipFill>
          <a:blip r:embed="rId2" cstate="print"/>
          <a:srcRect/>
          <a:stretch>
            <a:fillRect/>
          </a:stretch>
        </p:blipFill>
        <p:spPr bwMode="auto">
          <a:xfrm>
            <a:off x="7162800" y="3657600"/>
            <a:ext cx="1828799" cy="3200400"/>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3" cstate="print"/>
          <a:srcRect/>
          <a:stretch>
            <a:fillRect/>
          </a:stretch>
        </p:blipFill>
        <p:spPr bwMode="auto">
          <a:xfrm>
            <a:off x="7162800" y="1447800"/>
            <a:ext cx="1828800" cy="264972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838200"/>
            <a:ext cx="4267200" cy="3447098"/>
          </a:xfrm>
          <a:prstGeom prst="rect">
            <a:avLst/>
          </a:prstGeom>
          <a:solidFill>
            <a:schemeClr val="accent3"/>
          </a:solidFill>
          <a:scene3d>
            <a:camera prst="orthographicFront"/>
            <a:lightRig rig="threePt" dir="t"/>
          </a:scene3d>
          <a:sp3d>
            <a:bevelT/>
          </a:sp3d>
        </p:spPr>
        <p:txBody>
          <a:bodyPr wrap="square" rtlCol="0">
            <a:spAutoFit/>
          </a:bodyPr>
          <a:lstStyle/>
          <a:p>
            <a:pPr lvl="0"/>
            <a:r>
              <a:rPr lang="en-US" sz="4000" i="1" dirty="0"/>
              <a:t>Lesson </a:t>
            </a:r>
            <a:r>
              <a:rPr lang="en-US" sz="4000" i="1" dirty="0" smtClean="0"/>
              <a:t>1:  What </a:t>
            </a:r>
            <a:r>
              <a:rPr lang="en-US" sz="4000" i="1" dirty="0"/>
              <a:t>Did the Founders Think about Constitutional Government? </a:t>
            </a:r>
          </a:p>
          <a:p>
            <a:endParaRPr lang="en-US" dirty="0"/>
          </a:p>
        </p:txBody>
      </p:sp>
      <p:pic>
        <p:nvPicPr>
          <p:cNvPr id="21506" name="Picture 2"/>
          <p:cNvPicPr>
            <a:picLocks noChangeAspect="1" noChangeArrowheads="1"/>
          </p:cNvPicPr>
          <p:nvPr/>
        </p:nvPicPr>
        <p:blipFill>
          <a:blip r:embed="rId2" cstate="print"/>
          <a:srcRect/>
          <a:stretch>
            <a:fillRect/>
          </a:stretch>
        </p:blipFill>
        <p:spPr bwMode="auto">
          <a:xfrm>
            <a:off x="4876800" y="533400"/>
            <a:ext cx="4022946" cy="5715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Development of “Common Law”</a:t>
            </a:r>
            <a:endParaRPr lang="en-US" dirty="0"/>
          </a:p>
        </p:txBody>
      </p:sp>
      <p:sp>
        <p:nvSpPr>
          <p:cNvPr id="3" name="Content Placeholder 2"/>
          <p:cNvSpPr>
            <a:spLocks noGrp="1"/>
          </p:cNvSpPr>
          <p:nvPr>
            <p:ph sz="quarter" idx="1"/>
          </p:nvPr>
        </p:nvSpPr>
        <p:spPr>
          <a:xfrm>
            <a:off x="301752" y="1527048"/>
            <a:ext cx="6480048" cy="5330952"/>
          </a:xfrm>
        </p:spPr>
        <p:txBody>
          <a:bodyPr/>
          <a:lstStyle/>
          <a:p>
            <a:r>
              <a:rPr lang="en-US" dirty="0" smtClean="0"/>
              <a:t>To simplify complicated web of local legal systems, William the Conqueror creates a common law for entire kingdom</a:t>
            </a:r>
          </a:p>
          <a:p>
            <a:r>
              <a:rPr lang="en-US" dirty="0" smtClean="0"/>
              <a:t>Judges required to publish decisions (creates precedents used to decide future cases)</a:t>
            </a:r>
          </a:p>
          <a:p>
            <a:r>
              <a:rPr lang="en-US" dirty="0" smtClean="0"/>
              <a:t>This system establishes predictability and stability to laws</a:t>
            </a:r>
          </a:p>
          <a:p>
            <a:pPr>
              <a:buNone/>
            </a:pP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858000" y="1295400"/>
            <a:ext cx="2133600" cy="2737104"/>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6858000" y="4013200"/>
            <a:ext cx="2133600" cy="2844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“Rights of Englishmen”</a:t>
            </a:r>
            <a:endParaRPr lang="en-US" dirty="0"/>
          </a:p>
        </p:txBody>
      </p:sp>
      <p:sp>
        <p:nvSpPr>
          <p:cNvPr id="3" name="Content Placeholder 2"/>
          <p:cNvSpPr>
            <a:spLocks noGrp="1"/>
          </p:cNvSpPr>
          <p:nvPr>
            <p:ph sz="quarter" idx="1"/>
          </p:nvPr>
        </p:nvSpPr>
        <p:spPr>
          <a:xfrm>
            <a:off x="152400" y="1527048"/>
            <a:ext cx="8991600" cy="4949952"/>
          </a:xfrm>
        </p:spPr>
        <p:txBody>
          <a:bodyPr>
            <a:normAutofit fontScale="92500" lnSpcReduction="10000"/>
          </a:bodyPr>
          <a:lstStyle/>
          <a:p>
            <a:r>
              <a:rPr lang="en-US" dirty="0" smtClean="0"/>
              <a:t>Rights of Englishmen</a:t>
            </a:r>
          </a:p>
          <a:p>
            <a:pPr lvl="1"/>
            <a:r>
              <a:rPr lang="en-US" dirty="0" smtClean="0"/>
              <a:t>Over time, monarchs and judges came to recognize certain personal rights (trial by jury of one’s peers)</a:t>
            </a:r>
          </a:p>
          <a:p>
            <a:r>
              <a:rPr lang="en-US" dirty="0" smtClean="0"/>
              <a:t>Magna </a:t>
            </a:r>
            <a:r>
              <a:rPr lang="en-US" dirty="0" err="1" smtClean="0"/>
              <a:t>Carta</a:t>
            </a:r>
            <a:r>
              <a:rPr lang="en-US" dirty="0" smtClean="0"/>
              <a:t> (1215) – King John forced to sign a charter  confirming certain traditional rights</a:t>
            </a:r>
          </a:p>
          <a:p>
            <a:pPr lvl="1"/>
            <a:r>
              <a:rPr lang="en-US" dirty="0" smtClean="0"/>
              <a:t>Rule of Law</a:t>
            </a:r>
          </a:p>
          <a:p>
            <a:pPr lvl="2"/>
            <a:r>
              <a:rPr lang="en-US" dirty="0" smtClean="0"/>
              <a:t>Every member of society (even Monarch) must obey laws</a:t>
            </a:r>
          </a:p>
          <a:p>
            <a:pPr lvl="2"/>
            <a:r>
              <a:rPr lang="en-US" dirty="0" smtClean="0"/>
              <a:t>Outlaws arbitrary government</a:t>
            </a:r>
          </a:p>
          <a:p>
            <a:pPr lvl="1"/>
            <a:r>
              <a:rPr lang="en-US" dirty="0" smtClean="0"/>
              <a:t>Basic Rights</a:t>
            </a:r>
          </a:p>
          <a:p>
            <a:pPr lvl="2"/>
            <a:r>
              <a:rPr lang="en-US" dirty="0" smtClean="0"/>
              <a:t>Establishes redress of grievances (compensation for loss or wrong done to those if the Crown infringes on their common law rights)</a:t>
            </a:r>
          </a:p>
          <a:p>
            <a:pPr lvl="1"/>
            <a:r>
              <a:rPr lang="en-US" dirty="0" smtClean="0"/>
              <a:t>Government by Contract</a:t>
            </a:r>
          </a:p>
          <a:p>
            <a:pPr lvl="2"/>
            <a:r>
              <a:rPr lang="en-US" dirty="0" smtClean="0"/>
              <a:t>Established principle of drawing up agreements between parties as a basis for legitimate government</a:t>
            </a:r>
          </a:p>
          <a:p>
            <a:pPr lvl="2"/>
            <a:endParaRPr lang="en-US" dirty="0" smtClean="0"/>
          </a:p>
          <a:p>
            <a:pPr lvl="1"/>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British Constitution</a:t>
            </a:r>
            <a:endParaRPr lang="en-US" dirty="0"/>
          </a:p>
        </p:txBody>
      </p:sp>
      <p:sp>
        <p:nvSpPr>
          <p:cNvPr id="3" name="Content Placeholder 2"/>
          <p:cNvSpPr>
            <a:spLocks noGrp="1"/>
          </p:cNvSpPr>
          <p:nvPr>
            <p:ph sz="quarter" idx="1"/>
          </p:nvPr>
        </p:nvSpPr>
        <p:spPr/>
        <p:txBody>
          <a:bodyPr/>
          <a:lstStyle/>
          <a:p>
            <a:r>
              <a:rPr lang="en-US" dirty="0" smtClean="0"/>
              <a:t>Not a single document, instead consists of common law, important acts of Parliament, and tradition. </a:t>
            </a:r>
          </a:p>
          <a:p>
            <a:r>
              <a:rPr lang="en-US" dirty="0" smtClean="0"/>
              <a:t>Important documents include Magna </a:t>
            </a:r>
            <a:r>
              <a:rPr lang="en-US" dirty="0" err="1" smtClean="0"/>
              <a:t>Carta</a:t>
            </a:r>
            <a:r>
              <a:rPr lang="en-US" dirty="0" smtClean="0"/>
              <a:t> (1215), Petition of Right (1628), English Bill of Rights (1689).</a:t>
            </a:r>
          </a:p>
          <a:p>
            <a:r>
              <a:rPr lang="en-US" dirty="0" smtClean="0"/>
              <a:t>Habeas Corpus Established</a:t>
            </a:r>
          </a:p>
          <a:p>
            <a:pPr lvl="1"/>
            <a:r>
              <a:rPr lang="en-US" dirty="0" smtClean="0"/>
              <a:t>Government must justify why a person is held in custody. </a:t>
            </a:r>
          </a:p>
          <a:p>
            <a:pPr lvl="1"/>
            <a:r>
              <a:rPr lang="en-US" dirty="0" smtClean="0"/>
              <a:t>Limits government from jailing persons arbitrarily or indefinitely</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English Bill of Rights</a:t>
            </a:r>
            <a:endParaRPr lang="en-US" dirty="0"/>
          </a:p>
        </p:txBody>
      </p:sp>
      <p:sp>
        <p:nvSpPr>
          <p:cNvPr id="3" name="Content Placeholder 2"/>
          <p:cNvSpPr>
            <a:spLocks noGrp="1"/>
          </p:cNvSpPr>
          <p:nvPr>
            <p:ph sz="quarter" idx="1"/>
          </p:nvPr>
        </p:nvSpPr>
        <p:spPr>
          <a:xfrm>
            <a:off x="301752" y="1527048"/>
            <a:ext cx="5870448" cy="4572000"/>
          </a:xfrm>
        </p:spPr>
        <p:txBody>
          <a:bodyPr/>
          <a:lstStyle/>
          <a:p>
            <a:r>
              <a:rPr lang="en-US" dirty="0" smtClean="0"/>
              <a:t>Influences on Founders</a:t>
            </a:r>
          </a:p>
          <a:p>
            <a:pPr lvl="1"/>
            <a:r>
              <a:rPr lang="en-US" dirty="0" smtClean="0"/>
              <a:t>Rule of Law</a:t>
            </a:r>
          </a:p>
          <a:p>
            <a:pPr lvl="2"/>
            <a:r>
              <a:rPr lang="en-US" dirty="0" smtClean="0"/>
              <a:t>Restated idea in Magna </a:t>
            </a:r>
            <a:r>
              <a:rPr lang="en-US" dirty="0" err="1" smtClean="0"/>
              <a:t>Carta</a:t>
            </a:r>
            <a:r>
              <a:rPr lang="en-US" dirty="0" smtClean="0"/>
              <a:t> that rule of law is the foundation of limited government</a:t>
            </a:r>
          </a:p>
          <a:p>
            <a:pPr lvl="1"/>
            <a:r>
              <a:rPr lang="en-US" dirty="0" smtClean="0"/>
              <a:t>Representative Government</a:t>
            </a:r>
          </a:p>
          <a:p>
            <a:pPr lvl="2"/>
            <a:r>
              <a:rPr lang="en-US" dirty="0" smtClean="0"/>
              <a:t>Only representative government is legitimate</a:t>
            </a:r>
          </a:p>
          <a:p>
            <a:pPr lvl="2"/>
            <a:r>
              <a:rPr lang="en-US" dirty="0" smtClean="0"/>
              <a:t>Americans reject representation by social classes, instead favoring the idea of social equality</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6248400" y="1009650"/>
            <a:ext cx="2895600" cy="5848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2162281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990600"/>
            <a:ext cx="3962400" cy="2954655"/>
          </a:xfrm>
          <a:prstGeom prst="rect">
            <a:avLst/>
          </a:prstGeom>
          <a:solidFill>
            <a:schemeClr val="accent3"/>
          </a:solidFill>
          <a:effectLst>
            <a:outerShdw blurRad="50800" dist="38100" dir="2700000" algn="tl" rotWithShape="0">
              <a:prstClr val="black">
                <a:alpha val="40000"/>
              </a:prstClr>
            </a:outerShdw>
          </a:effectLst>
          <a:scene3d>
            <a:camera prst="orthographicFront"/>
            <a:lightRig rig="threePt" dir="t"/>
          </a:scene3d>
          <a:sp3d>
            <a:bevelT prst="slope"/>
          </a:sp3d>
        </p:spPr>
        <p:txBody>
          <a:bodyPr wrap="square" rtlCol="0">
            <a:spAutoFit/>
          </a:bodyPr>
          <a:lstStyle/>
          <a:p>
            <a:pPr lvl="0"/>
            <a:r>
              <a:rPr lang="en-US" sz="2800" dirty="0"/>
              <a:t>Lesson </a:t>
            </a:r>
            <a:r>
              <a:rPr lang="en-US" sz="2800" dirty="0" smtClean="0"/>
              <a:t>5: </a:t>
            </a:r>
            <a:r>
              <a:rPr lang="en-US" sz="2800" dirty="0"/>
              <a:t>    What Basic Ideas about Rights and Constitutional Government Did Colonial Americans Hold?</a:t>
            </a:r>
          </a:p>
          <a:p>
            <a:endParaRPr lang="en-US" dirty="0"/>
          </a:p>
        </p:txBody>
      </p:sp>
      <p:pic>
        <p:nvPicPr>
          <p:cNvPr id="31746" name="Picture 2"/>
          <p:cNvPicPr>
            <a:picLocks noChangeAspect="1" noChangeArrowheads="1"/>
          </p:cNvPicPr>
          <p:nvPr/>
        </p:nvPicPr>
        <p:blipFill>
          <a:blip r:embed="rId2" cstate="print"/>
          <a:srcRect/>
          <a:stretch>
            <a:fillRect/>
          </a:stretch>
        </p:blipFill>
        <p:spPr bwMode="auto">
          <a:xfrm>
            <a:off x="4572000" y="228600"/>
            <a:ext cx="4344781" cy="6172200"/>
          </a:xfrm>
          <a:prstGeom prst="rect">
            <a:avLst/>
          </a:prstGeom>
          <a:noFill/>
          <a:ln w="9525">
            <a:no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pic>
      <p:sp>
        <p:nvSpPr>
          <p:cNvPr id="5" name="TextBox 4"/>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Lesson 5 Purpose</a:t>
            </a:r>
            <a:endParaRPr lang="en-US" sz="3600" dirty="0"/>
          </a:p>
        </p:txBody>
      </p:sp>
      <p:sp>
        <p:nvSpPr>
          <p:cNvPr id="5" name="Content Placeholder 4"/>
          <p:cNvSpPr>
            <a:spLocks noGrp="1"/>
          </p:cNvSpPr>
          <p:nvPr>
            <p:ph sz="quarter" idx="1"/>
          </p:nvPr>
        </p:nvSpPr>
        <p:spPr/>
        <p:txBody>
          <a:bodyPr/>
          <a:lstStyle/>
          <a:p>
            <a:r>
              <a:rPr lang="en-US" dirty="0" smtClean="0"/>
              <a:t>This lesson describes how basic ideas of Constitutional government were developed and used in the American colonies before independence.</a:t>
            </a:r>
          </a:p>
          <a:p>
            <a:r>
              <a:rPr lang="en-US" dirty="0" smtClean="0"/>
              <a:t>It also explains how social and economic conditions in America sometimes required old ideas about government to be adapted or discarded.</a:t>
            </a:r>
          </a:p>
          <a:p>
            <a:r>
              <a:rPr lang="en-US" dirty="0" smtClean="0"/>
              <a:t>Occasionally the colonists needed to create entirely new institutions. </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5 Terms &amp; Concepts</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t>Charter</a:t>
            </a:r>
          </a:p>
          <a:p>
            <a:pPr lvl="1"/>
            <a:r>
              <a:rPr lang="en-US" dirty="0" smtClean="0"/>
              <a:t>A written document from a government or ruler that grants certain rights to an individual, group, organization, or to people in general. In colonial times, a charter granted land to a person or company along with the right to found a colony on that land. </a:t>
            </a:r>
          </a:p>
          <a:p>
            <a:r>
              <a:rPr lang="en-US" dirty="0" smtClean="0"/>
              <a:t>Constituent</a:t>
            </a:r>
          </a:p>
          <a:p>
            <a:pPr lvl="1"/>
            <a:r>
              <a:rPr lang="en-US" dirty="0" smtClean="0"/>
              <a:t>A person represented by an elected official. </a:t>
            </a:r>
          </a:p>
          <a:p>
            <a:r>
              <a:rPr lang="en-US" dirty="0" smtClean="0"/>
              <a:t>Covenant</a:t>
            </a:r>
          </a:p>
          <a:p>
            <a:pPr lvl="1"/>
            <a:r>
              <a:rPr lang="en-US" dirty="0" smtClean="0"/>
              <a:t>A binding agreement made by two or more persons or parties. In Protestant churches during the Reformation, a covenant was an agreement made in the sight of God. The Mayflower Compact was such a covenant. </a:t>
            </a:r>
          </a:p>
          <a:p>
            <a:r>
              <a:rPr lang="en-US" dirty="0" smtClean="0"/>
              <a:t>Indentured Servant</a:t>
            </a:r>
          </a:p>
          <a:p>
            <a:pPr lvl="1"/>
            <a:r>
              <a:rPr lang="en-US" dirty="0" smtClean="0"/>
              <a:t>A person who voluntarily sold his or her labor for a set period of time in return for the cost of passage to the American colonies. Indentured servants provided the most important source of labor in the colonies in the seventeenth century and for a large part of the eighteenth century.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5 Terms &amp; Concepts (</a:t>
            </a:r>
            <a:r>
              <a:rPr lang="en-US" i="1" dirty="0" smtClean="0"/>
              <a:t>Continued</a:t>
            </a:r>
            <a:r>
              <a:rPr lang="en-US" dirty="0" smtClean="0"/>
              <a:t>)</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Magistrate</a:t>
            </a:r>
          </a:p>
          <a:p>
            <a:pPr lvl="1"/>
            <a:r>
              <a:rPr lang="en-US" dirty="0" smtClean="0"/>
              <a:t>A lower-level judicial officer, usually elected in urban areas, who handles traffic violations, minor criminal offenses, and civil suits involving small amounts of money. More generally, </a:t>
            </a:r>
            <a:r>
              <a:rPr lang="en-US" i="1" dirty="0" smtClean="0"/>
              <a:t>magistrate</a:t>
            </a:r>
            <a:r>
              <a:rPr lang="en-US" dirty="0" smtClean="0"/>
              <a:t> means public official. </a:t>
            </a:r>
          </a:p>
          <a:p>
            <a:r>
              <a:rPr lang="en-US" dirty="0" smtClean="0"/>
              <a:t>Mayflower Compact</a:t>
            </a:r>
          </a:p>
          <a:p>
            <a:pPr lvl="1"/>
            <a:r>
              <a:rPr lang="en-US" dirty="0" smtClean="0"/>
              <a:t>An agreement to form a political body signed on November 21, 1620, by all adult males aboard the Mayflower before the ship landed in Plymouth, Massachusetts. The signers agreed to submit to "just and equal Laws" put into effect under the compact "for the general good of the Colony." </a:t>
            </a:r>
          </a:p>
          <a:p>
            <a:r>
              <a:rPr lang="en-US" dirty="0" smtClean="0"/>
              <a:t>Suffrage</a:t>
            </a:r>
          </a:p>
          <a:p>
            <a:pPr lvl="1"/>
            <a:r>
              <a:rPr lang="en-US" dirty="0" smtClean="0"/>
              <a:t>The right to vote.  </a:t>
            </a:r>
          </a:p>
          <a:p>
            <a:pPr lvl="1"/>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Lesson 5 Objectives</a:t>
            </a:r>
            <a:endParaRPr lang="en-US" sz="3600" dirty="0"/>
          </a:p>
        </p:txBody>
      </p:sp>
      <p:sp>
        <p:nvSpPr>
          <p:cNvPr id="3" name="Content Placeholder 2"/>
          <p:cNvSpPr>
            <a:spLocks noGrp="1"/>
          </p:cNvSpPr>
          <p:nvPr>
            <p:ph sz="quarter" idx="1"/>
          </p:nvPr>
        </p:nvSpPr>
        <p:spPr/>
        <p:txBody>
          <a:bodyPr>
            <a:normAutofit fontScale="92500" lnSpcReduction="20000"/>
          </a:bodyPr>
          <a:lstStyle/>
          <a:p>
            <a:pPr lvl="0"/>
            <a:r>
              <a:rPr lang="en-US" sz="2800" i="1" dirty="0" smtClean="0"/>
              <a:t>Describe the early development of America’s traditions of constitutional government.</a:t>
            </a:r>
            <a:endParaRPr lang="en-US" sz="2400" dirty="0" smtClean="0"/>
          </a:p>
          <a:p>
            <a:pPr lvl="0"/>
            <a:r>
              <a:rPr lang="en-US" sz="2800" i="1" dirty="0" smtClean="0"/>
              <a:t>Explain why American colonists attached special importance to such constitutional principles as written guarantees of basic rights and representative government.</a:t>
            </a:r>
            <a:endParaRPr lang="en-US" sz="2400" dirty="0" smtClean="0"/>
          </a:p>
          <a:p>
            <a:pPr lvl="0"/>
            <a:r>
              <a:rPr lang="en-US" sz="2800" i="1" dirty="0" smtClean="0"/>
              <a:t>Evaluate, take, and defend position on </a:t>
            </a:r>
            <a:endParaRPr lang="en-US" sz="2400" dirty="0" smtClean="0"/>
          </a:p>
          <a:p>
            <a:pPr lvl="1"/>
            <a:r>
              <a:rPr lang="en-US" sz="2400" i="1" dirty="0" smtClean="0">
                <a:solidFill>
                  <a:schemeClr val="tx1"/>
                </a:solidFill>
              </a:rPr>
              <a:t>The differences between life in colonial American and in England during the same period.</a:t>
            </a:r>
            <a:endParaRPr lang="en-US" sz="2000" dirty="0" smtClean="0">
              <a:solidFill>
                <a:schemeClr val="tx1"/>
              </a:solidFill>
            </a:endParaRPr>
          </a:p>
          <a:p>
            <a:pPr lvl="1"/>
            <a:r>
              <a:rPr lang="en-US" sz="2400" i="1" dirty="0" smtClean="0">
                <a:solidFill>
                  <a:schemeClr val="tx1"/>
                </a:solidFill>
              </a:rPr>
              <a:t>The relationship between natural rights theory and slavery in America</a:t>
            </a:r>
            <a:endParaRPr lang="en-US" sz="2000" dirty="0" smtClean="0">
              <a:solidFill>
                <a:schemeClr val="tx1"/>
              </a:solidFill>
            </a:endParaRPr>
          </a:p>
          <a:p>
            <a:pPr lvl="1"/>
            <a:r>
              <a:rPr lang="en-US" sz="2400" i="1" dirty="0" smtClean="0">
                <a:solidFill>
                  <a:schemeClr val="tx1"/>
                </a:solidFill>
              </a:rPr>
              <a:t>How natural rights philosophy and history help to explain the colonists’ views of the proper role of government. </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Lesson 1 Purpose</a:t>
            </a:r>
            <a:endParaRPr lang="en-US" dirty="0"/>
          </a:p>
        </p:txBody>
      </p:sp>
      <p:sp>
        <p:nvSpPr>
          <p:cNvPr id="5" name="Content Placeholder 4"/>
          <p:cNvSpPr>
            <a:spLocks noGrp="1"/>
          </p:cNvSpPr>
          <p:nvPr>
            <p:ph sz="quarter" idx="1"/>
          </p:nvPr>
        </p:nvSpPr>
        <p:spPr/>
        <p:txBody>
          <a:bodyPr/>
          <a:lstStyle/>
          <a:p>
            <a:r>
              <a:rPr lang="en-US" dirty="0" smtClean="0"/>
              <a:t>This lesson introduces the basic ideas and experiences the founding generation drew on to create the kind of government they believed would best protect natural rights and the common good. </a:t>
            </a:r>
          </a:p>
          <a:p>
            <a:r>
              <a:rPr lang="en-US" dirty="0" smtClean="0"/>
              <a:t>Participation in colonial self-government and early America’s diversity fostered rich dialogue about the purpose of government and how it should be organized. </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smtClean="0"/>
              <a:t>Colonial Settlements =</a:t>
            </a:r>
            <a:br>
              <a:rPr lang="en-US" dirty="0" smtClean="0"/>
            </a:br>
            <a:r>
              <a:rPr lang="en-US" dirty="0" smtClean="0"/>
              <a:t> Constitutional Experiments</a:t>
            </a:r>
            <a:endParaRPr lang="en-US" dirty="0"/>
          </a:p>
        </p:txBody>
      </p:sp>
      <p:sp>
        <p:nvSpPr>
          <p:cNvPr id="3" name="Content Placeholder 2"/>
          <p:cNvSpPr>
            <a:spLocks noGrp="1"/>
          </p:cNvSpPr>
          <p:nvPr>
            <p:ph sz="quarter" idx="1"/>
          </p:nvPr>
        </p:nvSpPr>
        <p:spPr>
          <a:xfrm>
            <a:off x="301752" y="1527048"/>
            <a:ext cx="6708648" cy="4572000"/>
          </a:xfrm>
        </p:spPr>
        <p:txBody>
          <a:bodyPr>
            <a:normAutofit lnSpcReduction="10000"/>
          </a:bodyPr>
          <a:lstStyle/>
          <a:p>
            <a:r>
              <a:rPr lang="en-US" dirty="0" smtClean="0"/>
              <a:t>England provided two incentive plans for settlers</a:t>
            </a:r>
          </a:p>
          <a:p>
            <a:pPr lvl="1"/>
            <a:r>
              <a:rPr lang="en-US" dirty="0" smtClean="0"/>
              <a:t>Royal Proprietorship (11 of 13 colonies)</a:t>
            </a:r>
          </a:p>
          <a:p>
            <a:pPr lvl="2"/>
            <a:r>
              <a:rPr lang="en-US" dirty="0" smtClean="0"/>
              <a:t>Land given to friends of the king</a:t>
            </a:r>
          </a:p>
          <a:p>
            <a:pPr lvl="2"/>
            <a:r>
              <a:rPr lang="en-US" dirty="0" smtClean="0"/>
              <a:t>Proprietors then found ways to lure settlers to their colony</a:t>
            </a:r>
          </a:p>
          <a:p>
            <a:pPr lvl="1"/>
            <a:r>
              <a:rPr lang="en-US" dirty="0" smtClean="0"/>
              <a:t>Joint-Stock Company (Virginia)</a:t>
            </a:r>
          </a:p>
          <a:p>
            <a:pPr lvl="2"/>
            <a:r>
              <a:rPr lang="en-US" dirty="0" smtClean="0"/>
              <a:t>Land given to companies in order to generate profits (business)</a:t>
            </a:r>
          </a:p>
          <a:p>
            <a:r>
              <a:rPr lang="en-US" dirty="0" smtClean="0"/>
              <a:t>Mayflower Compact</a:t>
            </a:r>
          </a:p>
          <a:p>
            <a:pPr lvl="1"/>
            <a:r>
              <a:rPr lang="en-US" dirty="0" smtClean="0"/>
              <a:t>Pilgrims lay foundation for Massachusetts </a:t>
            </a:r>
            <a:r>
              <a:rPr lang="en-US" dirty="0" err="1" smtClean="0"/>
              <a:t>gov’t</a:t>
            </a:r>
            <a:r>
              <a:rPr lang="en-US" dirty="0" smtClean="0"/>
              <a:t> </a:t>
            </a:r>
          </a:p>
          <a:p>
            <a:pPr lvl="1"/>
            <a:r>
              <a:rPr lang="en-US" dirty="0" smtClean="0"/>
              <a:t>Early example of social contract theory</a:t>
            </a:r>
          </a:p>
        </p:txBody>
      </p:sp>
      <p:pic>
        <p:nvPicPr>
          <p:cNvPr id="6146" name="Picture 2"/>
          <p:cNvPicPr>
            <a:picLocks noChangeAspect="1" noChangeArrowheads="1"/>
          </p:cNvPicPr>
          <p:nvPr/>
        </p:nvPicPr>
        <p:blipFill>
          <a:blip r:embed="rId2" cstate="print"/>
          <a:srcRect/>
          <a:stretch>
            <a:fillRect/>
          </a:stretch>
        </p:blipFill>
        <p:spPr bwMode="auto">
          <a:xfrm>
            <a:off x="7543800" y="2743200"/>
            <a:ext cx="1600200" cy="1844299"/>
          </a:xfrm>
          <a:prstGeom prst="rect">
            <a:avLst/>
          </a:prstGeom>
          <a:ln>
            <a:no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3" cstate="print"/>
          <a:srcRect/>
          <a:stretch>
            <a:fillRect/>
          </a:stretch>
        </p:blipFill>
        <p:spPr bwMode="auto">
          <a:xfrm>
            <a:off x="7543800" y="609600"/>
            <a:ext cx="1600200" cy="1989199"/>
          </a:xfrm>
          <a:prstGeom prst="rect">
            <a:avLst/>
          </a:prstGeom>
          <a:ln>
            <a:noFill/>
          </a:ln>
          <a:effectLst>
            <a:outerShdw blurRad="292100" dist="139700" dir="2700000" algn="tl" rotWithShape="0">
              <a:srgbClr val="333333">
                <a:alpha val="65000"/>
              </a:srgbClr>
            </a:outerShdw>
          </a:effectLst>
        </p:spPr>
      </p:pic>
      <p:pic>
        <p:nvPicPr>
          <p:cNvPr id="6148" name="Picture 4"/>
          <p:cNvPicPr>
            <a:picLocks noChangeAspect="1" noChangeArrowheads="1"/>
          </p:cNvPicPr>
          <p:nvPr/>
        </p:nvPicPr>
        <p:blipFill>
          <a:blip r:embed="rId4" cstate="print"/>
          <a:srcRect/>
          <a:stretch>
            <a:fillRect/>
          </a:stretch>
        </p:blipFill>
        <p:spPr bwMode="auto">
          <a:xfrm>
            <a:off x="7477125" y="4724400"/>
            <a:ext cx="1666875" cy="16192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Unique American Experience</a:t>
            </a:r>
            <a:endParaRPr lang="en-US" dirty="0"/>
          </a:p>
        </p:txBody>
      </p:sp>
      <p:sp>
        <p:nvSpPr>
          <p:cNvPr id="3" name="Content Placeholder 2"/>
          <p:cNvSpPr>
            <a:spLocks noGrp="1"/>
          </p:cNvSpPr>
          <p:nvPr>
            <p:ph sz="quarter" idx="1"/>
          </p:nvPr>
        </p:nvSpPr>
        <p:spPr>
          <a:xfrm>
            <a:off x="152400" y="1527048"/>
            <a:ext cx="5943600" cy="4873752"/>
          </a:xfrm>
        </p:spPr>
        <p:txBody>
          <a:bodyPr>
            <a:normAutofit lnSpcReduction="10000"/>
          </a:bodyPr>
          <a:lstStyle/>
          <a:p>
            <a:r>
              <a:rPr lang="en-US" dirty="0" smtClean="0"/>
              <a:t>Higher wages and more land available </a:t>
            </a:r>
          </a:p>
          <a:p>
            <a:r>
              <a:rPr lang="en-US" dirty="0" smtClean="0"/>
              <a:t>Colonists ignore many English land customs (primogeniture: land passed down to eldest son)</a:t>
            </a:r>
          </a:p>
          <a:p>
            <a:r>
              <a:rPr lang="en-US" dirty="0" smtClean="0"/>
              <a:t>Wealth &amp; family name did not mean automatic  success / Ambition &amp; hard work as, if not more, important for success</a:t>
            </a:r>
          </a:p>
          <a:p>
            <a:r>
              <a:rPr lang="en-US" dirty="0" smtClean="0"/>
              <a:t>The chance to improve one’s life became a fundamental ideal of America</a:t>
            </a:r>
          </a:p>
          <a:p>
            <a:pPr>
              <a:buNone/>
            </a:pPr>
            <a:endParaRPr lang="en-US" dirty="0" smtClean="0"/>
          </a:p>
        </p:txBody>
      </p:sp>
      <p:pic>
        <p:nvPicPr>
          <p:cNvPr id="7170" name="Picture 2"/>
          <p:cNvPicPr>
            <a:picLocks noChangeAspect="1" noChangeArrowheads="1"/>
          </p:cNvPicPr>
          <p:nvPr/>
        </p:nvPicPr>
        <p:blipFill>
          <a:blip r:embed="rId2" cstate="print"/>
          <a:srcRect/>
          <a:stretch>
            <a:fillRect/>
          </a:stretch>
        </p:blipFill>
        <p:spPr bwMode="auto">
          <a:xfrm>
            <a:off x="6096000" y="3581400"/>
            <a:ext cx="2857500" cy="2819400"/>
          </a:xfrm>
          <a:prstGeom prst="rect">
            <a:avLst/>
          </a:prstGeom>
          <a:ln>
            <a:noFill/>
          </a:ln>
          <a:effectLst>
            <a:outerShdw blurRad="292100" dist="139700" dir="2700000" algn="tl" rotWithShape="0">
              <a:srgbClr val="333333">
                <a:alpha val="65000"/>
              </a:srgbClr>
            </a:outerShdw>
          </a:effectLst>
        </p:spPr>
      </p:pic>
      <p:pic>
        <p:nvPicPr>
          <p:cNvPr id="7171" name="Picture 3"/>
          <p:cNvPicPr>
            <a:picLocks noChangeAspect="1" noChangeArrowheads="1"/>
          </p:cNvPicPr>
          <p:nvPr/>
        </p:nvPicPr>
        <p:blipFill>
          <a:blip r:embed="rId3" cstate="print"/>
          <a:srcRect/>
          <a:stretch>
            <a:fillRect/>
          </a:stretch>
        </p:blipFill>
        <p:spPr bwMode="auto">
          <a:xfrm>
            <a:off x="6096000" y="1676400"/>
            <a:ext cx="2883513" cy="168592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Rights of Colonial Charters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Many royal charters (written documents that granted rights) echo ideals of Magna </a:t>
            </a:r>
            <a:r>
              <a:rPr lang="en-US" dirty="0" err="1" smtClean="0"/>
              <a:t>Carta</a:t>
            </a:r>
            <a:endParaRPr lang="en-US" dirty="0" smtClean="0"/>
          </a:p>
          <a:p>
            <a:r>
              <a:rPr lang="en-US" dirty="0" smtClean="0"/>
              <a:t>Tradition of expressing rights in writing became an essential part of American constitutions</a:t>
            </a:r>
          </a:p>
          <a:p>
            <a:r>
              <a:rPr lang="en-US" dirty="0" smtClean="0"/>
              <a:t>Examples of rights granted</a:t>
            </a:r>
          </a:p>
          <a:p>
            <a:pPr lvl="1"/>
            <a:r>
              <a:rPr lang="en-US" dirty="0" smtClean="0"/>
              <a:t>Habeas Corpus</a:t>
            </a:r>
          </a:p>
          <a:p>
            <a:pPr lvl="1"/>
            <a:r>
              <a:rPr lang="en-US" dirty="0" smtClean="0"/>
              <a:t>Trial by Jury</a:t>
            </a:r>
          </a:p>
          <a:p>
            <a:pPr lvl="1"/>
            <a:r>
              <a:rPr lang="en-US" dirty="0" smtClean="0"/>
              <a:t>Right to own property</a:t>
            </a:r>
          </a:p>
          <a:p>
            <a:pPr lvl="1"/>
            <a:r>
              <a:rPr lang="en-US" dirty="0" smtClean="0"/>
              <a:t>Avoid self-incrimination</a:t>
            </a:r>
          </a:p>
          <a:p>
            <a:pPr lvl="1"/>
            <a:r>
              <a:rPr lang="en-US" dirty="0" smtClean="0"/>
              <a:t>Free from cruel &amp; unusual  </a:t>
            </a:r>
          </a:p>
          <a:p>
            <a:pPr lvl="1">
              <a:buNone/>
            </a:pPr>
            <a:r>
              <a:rPr lang="en-US" dirty="0" smtClean="0"/>
              <a:t>    punishment</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4724400" y="3657600"/>
            <a:ext cx="4231190" cy="27432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Whose Rights Were Excluded?</a:t>
            </a:r>
            <a:endParaRPr lang="en-US" dirty="0"/>
          </a:p>
        </p:txBody>
      </p:sp>
      <p:sp>
        <p:nvSpPr>
          <p:cNvPr id="3" name="Content Placeholder 2"/>
          <p:cNvSpPr>
            <a:spLocks noGrp="1"/>
          </p:cNvSpPr>
          <p:nvPr>
            <p:ph sz="quarter" idx="1"/>
          </p:nvPr>
        </p:nvSpPr>
        <p:spPr>
          <a:xfrm>
            <a:off x="152400" y="1527048"/>
            <a:ext cx="7467600" cy="4873752"/>
          </a:xfrm>
        </p:spPr>
        <p:txBody>
          <a:bodyPr/>
          <a:lstStyle/>
          <a:p>
            <a:r>
              <a:rPr lang="en-US" dirty="0" smtClean="0"/>
              <a:t>In some colonies the following rights were restricted</a:t>
            </a:r>
          </a:p>
          <a:p>
            <a:pPr lvl="1"/>
            <a:r>
              <a:rPr lang="en-US" dirty="0" smtClean="0"/>
              <a:t>Only Protestant White Men could vote</a:t>
            </a:r>
          </a:p>
          <a:p>
            <a:pPr lvl="1"/>
            <a:r>
              <a:rPr lang="en-US" dirty="0" smtClean="0"/>
              <a:t>Women not granted political rights</a:t>
            </a:r>
          </a:p>
          <a:p>
            <a:pPr lvl="1"/>
            <a:r>
              <a:rPr lang="en-US" dirty="0" smtClean="0"/>
              <a:t>½ to 2/3 immigrants were indentured servants (similar to slavery until period of indenture ended)</a:t>
            </a:r>
          </a:p>
          <a:p>
            <a:pPr lvl="1"/>
            <a:r>
              <a:rPr lang="en-US" dirty="0" smtClean="0"/>
              <a:t>Native Americans treated as foreigners, often removed from land</a:t>
            </a:r>
          </a:p>
          <a:p>
            <a:pPr lvl="1"/>
            <a:r>
              <a:rPr lang="en-US" dirty="0" smtClean="0"/>
              <a:t>African slavery</a:t>
            </a:r>
          </a:p>
          <a:p>
            <a:pPr lvl="2"/>
            <a:r>
              <a:rPr lang="en-US" dirty="0" smtClean="0"/>
              <a:t>1760 - 20% of population </a:t>
            </a:r>
          </a:p>
          <a:p>
            <a:pPr lvl="2"/>
            <a:r>
              <a:rPr lang="en-US" dirty="0" smtClean="0"/>
              <a:t>Treated as property, denied basic human rights</a:t>
            </a:r>
          </a:p>
          <a:p>
            <a:pPr lvl="1"/>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7467600" y="2971800"/>
            <a:ext cx="1419225" cy="1726573"/>
          </a:xfrm>
          <a:prstGeom prst="rect">
            <a:avLst/>
          </a:prstGeom>
          <a:ln>
            <a:noFill/>
          </a:ln>
          <a:effectLst>
            <a:outerShdw blurRad="292100" dist="139700" dir="2700000" algn="tl" rotWithShape="0">
              <a:srgbClr val="333333">
                <a:alpha val="65000"/>
              </a:srgbClr>
            </a:outerShdw>
          </a:effectLst>
        </p:spPr>
      </p:pic>
      <p:pic>
        <p:nvPicPr>
          <p:cNvPr id="5124" name="Picture 4"/>
          <p:cNvPicPr>
            <a:picLocks noChangeAspect="1" noChangeArrowheads="1"/>
          </p:cNvPicPr>
          <p:nvPr/>
        </p:nvPicPr>
        <p:blipFill>
          <a:blip r:embed="rId3" cstate="print"/>
          <a:srcRect/>
          <a:stretch>
            <a:fillRect/>
          </a:stretch>
        </p:blipFill>
        <p:spPr bwMode="auto">
          <a:xfrm>
            <a:off x="7467600" y="762000"/>
            <a:ext cx="1462088" cy="2121902"/>
          </a:xfrm>
          <a:prstGeom prst="rect">
            <a:avLst/>
          </a:prstGeom>
          <a:ln>
            <a:noFill/>
          </a:ln>
          <a:effectLst>
            <a:outerShdw blurRad="292100" dist="139700" dir="2700000" algn="tl" rotWithShape="0">
              <a:srgbClr val="333333">
                <a:alpha val="65000"/>
              </a:srgbClr>
            </a:outerShdw>
          </a:effectLst>
        </p:spPr>
      </p:pic>
      <p:pic>
        <p:nvPicPr>
          <p:cNvPr id="5125" name="Picture 5"/>
          <p:cNvPicPr>
            <a:picLocks noChangeAspect="1" noChangeArrowheads="1"/>
          </p:cNvPicPr>
          <p:nvPr/>
        </p:nvPicPr>
        <p:blipFill>
          <a:blip r:embed="rId4" cstate="print"/>
          <a:srcRect/>
          <a:stretch>
            <a:fillRect/>
          </a:stretch>
        </p:blipFill>
        <p:spPr bwMode="auto">
          <a:xfrm>
            <a:off x="7467600" y="4743450"/>
            <a:ext cx="1402039" cy="21145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Ideas of Constitutional </a:t>
            </a:r>
            <a:r>
              <a:rPr lang="en-US" dirty="0" err="1" smtClean="0"/>
              <a:t>Gov’t</a:t>
            </a:r>
            <a:endParaRPr lang="en-US" dirty="0"/>
          </a:p>
        </p:txBody>
      </p:sp>
      <p:sp>
        <p:nvSpPr>
          <p:cNvPr id="3" name="Content Placeholder 2"/>
          <p:cNvSpPr>
            <a:spLocks noGrp="1"/>
          </p:cNvSpPr>
          <p:nvPr>
            <p:ph sz="quarter" idx="1"/>
          </p:nvPr>
        </p:nvSpPr>
        <p:spPr>
          <a:xfrm>
            <a:off x="301752" y="1527048"/>
            <a:ext cx="8461248" cy="4797552"/>
          </a:xfrm>
        </p:spPr>
        <p:txBody>
          <a:bodyPr/>
          <a:lstStyle/>
          <a:p>
            <a:r>
              <a:rPr lang="en-US" dirty="0" smtClean="0"/>
              <a:t>Fundamental Rights</a:t>
            </a:r>
          </a:p>
          <a:p>
            <a:pPr lvl="1"/>
            <a:r>
              <a:rPr lang="en-US" dirty="0" smtClean="0"/>
              <a:t>Started as fundamental rights of Englishmen</a:t>
            </a:r>
          </a:p>
          <a:p>
            <a:pPr lvl="1"/>
            <a:r>
              <a:rPr lang="en-US" dirty="0" smtClean="0"/>
              <a:t>Developed into protections under natural rights philosophy</a:t>
            </a:r>
          </a:p>
          <a:p>
            <a:r>
              <a:rPr lang="en-US" dirty="0" smtClean="0"/>
              <a:t>Rule of Law</a:t>
            </a:r>
          </a:p>
          <a:p>
            <a:pPr lvl="1"/>
            <a:r>
              <a:rPr lang="en-US" dirty="0" smtClean="0"/>
              <a:t>Government official must obey the laws and could not exercise power arbitrarily </a:t>
            </a:r>
          </a:p>
          <a:p>
            <a:r>
              <a:rPr lang="en-US" dirty="0" smtClean="0"/>
              <a:t>Separation of Powers</a:t>
            </a:r>
          </a:p>
          <a:p>
            <a:pPr lvl="1"/>
            <a:r>
              <a:rPr lang="en-US" dirty="0" smtClean="0"/>
              <a:t>Legislatures – Make laws </a:t>
            </a:r>
          </a:p>
          <a:p>
            <a:pPr lvl="1"/>
            <a:r>
              <a:rPr lang="en-US" dirty="0" smtClean="0"/>
              <a:t>Governors -  Enforce laws</a:t>
            </a:r>
          </a:p>
          <a:p>
            <a:pPr lvl="1"/>
            <a:r>
              <a:rPr lang="en-US" dirty="0" smtClean="0"/>
              <a:t>Courts – Interpret laws</a:t>
            </a:r>
            <a:endParaRPr lang="en-US" dirty="0"/>
          </a:p>
        </p:txBody>
      </p:sp>
      <p:pic>
        <p:nvPicPr>
          <p:cNvPr id="45058" name="Picture 2" descr="http://www.sonofthesouth.net/revolutionary-war/maps/massachusetts-colony-map.jpg"/>
          <p:cNvPicPr>
            <a:picLocks noChangeAspect="1" noChangeArrowheads="1"/>
          </p:cNvPicPr>
          <p:nvPr/>
        </p:nvPicPr>
        <p:blipFill>
          <a:blip r:embed="rId2" cstate="print"/>
          <a:srcRect/>
          <a:stretch>
            <a:fillRect/>
          </a:stretch>
        </p:blipFill>
        <p:spPr bwMode="auto">
          <a:xfrm>
            <a:off x="4572000" y="3756355"/>
            <a:ext cx="3657600" cy="310164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534400" cy="758952"/>
          </a:xfrm>
        </p:spPr>
        <p:txBody>
          <a:bodyPr>
            <a:normAutofit fontScale="90000"/>
          </a:bodyPr>
          <a:lstStyle/>
          <a:p>
            <a:r>
              <a:rPr lang="en-US" dirty="0" smtClean="0"/>
              <a:t>Colonial Governments:</a:t>
            </a:r>
            <a:br>
              <a:rPr lang="en-US" dirty="0" smtClean="0"/>
            </a:br>
            <a:r>
              <a:rPr lang="en-US" dirty="0" smtClean="0"/>
              <a:t> More Representative Than Britain?</a:t>
            </a:r>
            <a:endParaRPr lang="en-US" dirty="0"/>
          </a:p>
        </p:txBody>
      </p:sp>
      <p:sp>
        <p:nvSpPr>
          <p:cNvPr id="3" name="Content Placeholder 2"/>
          <p:cNvSpPr>
            <a:spLocks noGrp="1"/>
          </p:cNvSpPr>
          <p:nvPr>
            <p:ph sz="quarter" idx="1"/>
          </p:nvPr>
        </p:nvSpPr>
        <p:spPr>
          <a:xfrm>
            <a:off x="301752" y="1527048"/>
            <a:ext cx="6175248" cy="4572000"/>
          </a:xfrm>
        </p:spPr>
        <p:txBody>
          <a:bodyPr/>
          <a:lstStyle/>
          <a:p>
            <a:r>
              <a:rPr lang="en-US" dirty="0" smtClean="0"/>
              <a:t>Property requirements for voting</a:t>
            </a:r>
          </a:p>
          <a:p>
            <a:r>
              <a:rPr lang="en-US" dirty="0" smtClean="0"/>
              <a:t>Land in American relatively easily to obtain, so % of eligible voters larger than in England</a:t>
            </a:r>
          </a:p>
          <a:p>
            <a:r>
              <a:rPr lang="en-US" dirty="0" smtClean="0"/>
              <a:t>Colonial legislatures served shorter terms, meaning more voter choice</a:t>
            </a:r>
          </a:p>
          <a:p>
            <a:r>
              <a:rPr lang="en-US" dirty="0" smtClean="0"/>
              <a:t>Members of colonial legislatures needed to live in the district they represented, unlike England</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6352309" y="2286000"/>
            <a:ext cx="2791691" cy="3352800"/>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8002783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1143000"/>
            <a:ext cx="4495800" cy="2523768"/>
          </a:xfrm>
          <a:prstGeom prst="rect">
            <a:avLst/>
          </a:prstGeom>
          <a:effectLst>
            <a:outerShdw blurRad="50800" dist="38100" dir="2700000" algn="tl" rotWithShape="0">
              <a:prstClr val="black">
                <a:alpha val="40000"/>
              </a:prstClr>
            </a:outerShdw>
          </a:effectLst>
          <a:scene3d>
            <a:camera prst="perspectiveRight"/>
            <a:lightRig rig="threePt" dir="t"/>
          </a:scene3d>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2800" dirty="0">
                <a:solidFill>
                  <a:schemeClr val="tx1"/>
                </a:solidFill>
              </a:rPr>
              <a:t>Lesson </a:t>
            </a:r>
            <a:r>
              <a:rPr lang="en-US" sz="2800" dirty="0" smtClean="0">
                <a:solidFill>
                  <a:schemeClr val="tx1"/>
                </a:solidFill>
              </a:rPr>
              <a:t>6: </a:t>
            </a:r>
            <a:r>
              <a:rPr lang="en-US" sz="2800" dirty="0">
                <a:solidFill>
                  <a:schemeClr val="tx1"/>
                </a:solidFill>
              </a:rPr>
              <a:t>    </a:t>
            </a:r>
            <a:endParaRPr lang="en-US" sz="2800" dirty="0" smtClean="0">
              <a:solidFill>
                <a:schemeClr val="tx1"/>
              </a:solidFill>
            </a:endParaRPr>
          </a:p>
          <a:p>
            <a:pPr lvl="0"/>
            <a:r>
              <a:rPr lang="en-US" sz="2800" dirty="0" smtClean="0">
                <a:solidFill>
                  <a:schemeClr val="tx1"/>
                </a:solidFill>
              </a:rPr>
              <a:t>Why </a:t>
            </a:r>
            <a:r>
              <a:rPr lang="en-US" sz="2800" dirty="0">
                <a:solidFill>
                  <a:schemeClr val="tx1"/>
                </a:solidFill>
              </a:rPr>
              <a:t>Did American Colonists Want to Free Themselves from Great Britain?</a:t>
            </a:r>
          </a:p>
          <a:p>
            <a:endParaRPr lang="en-US" dirty="0"/>
          </a:p>
        </p:txBody>
      </p:sp>
      <p:pic>
        <p:nvPicPr>
          <p:cNvPr id="34818" name="Picture 2"/>
          <p:cNvPicPr>
            <a:picLocks noChangeAspect="1" noChangeArrowheads="1"/>
          </p:cNvPicPr>
          <p:nvPr/>
        </p:nvPicPr>
        <p:blipFill>
          <a:blip r:embed="rId2" cstate="print"/>
          <a:srcRect/>
          <a:stretch>
            <a:fillRect/>
          </a:stretch>
        </p:blipFill>
        <p:spPr bwMode="auto">
          <a:xfrm>
            <a:off x="4724400" y="228600"/>
            <a:ext cx="4237503" cy="6019800"/>
          </a:xfrm>
          <a:prstGeom prst="rect">
            <a:avLst/>
          </a:prstGeom>
          <a:noFill/>
          <a:ln w="9525">
            <a:noFill/>
            <a:miter lim="800000"/>
            <a:headEnd/>
            <a:tailEnd/>
          </a:ln>
          <a:effectLst/>
        </p:spPr>
      </p:pic>
      <p:sp>
        <p:nvSpPr>
          <p:cNvPr id="4" name="TextBox 3"/>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Lesson 6 Purpose</a:t>
            </a:r>
            <a:endParaRPr lang="en-US" sz="3600" dirty="0"/>
          </a:p>
        </p:txBody>
      </p:sp>
      <p:sp>
        <p:nvSpPr>
          <p:cNvPr id="5" name="Content Placeholder 4"/>
          <p:cNvSpPr>
            <a:spLocks noGrp="1"/>
          </p:cNvSpPr>
          <p:nvPr>
            <p:ph sz="quarter" idx="1"/>
          </p:nvPr>
        </p:nvSpPr>
        <p:spPr/>
        <p:txBody>
          <a:bodyPr/>
          <a:lstStyle/>
          <a:p>
            <a:r>
              <a:rPr lang="en-US" dirty="0" smtClean="0"/>
              <a:t>The growth of the American colonies raised issues with Great Britain that were difficult to resolve peacefully.</a:t>
            </a:r>
          </a:p>
          <a:p>
            <a:r>
              <a:rPr lang="en-US" dirty="0" smtClean="0"/>
              <a:t>This lesson describes the circumstances that produced the Declaration of Independence and the major ideas about government and natural rights included in that document.</a:t>
            </a: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Lesson 6 Objectives</a:t>
            </a:r>
            <a:endParaRPr lang="en-US" sz="3600" dirty="0"/>
          </a:p>
        </p:txBody>
      </p:sp>
      <p:sp>
        <p:nvSpPr>
          <p:cNvPr id="3" name="Content Placeholder 2"/>
          <p:cNvSpPr>
            <a:spLocks noGrp="1"/>
          </p:cNvSpPr>
          <p:nvPr>
            <p:ph sz="quarter" idx="1"/>
          </p:nvPr>
        </p:nvSpPr>
        <p:spPr/>
        <p:txBody>
          <a:bodyPr>
            <a:normAutofit fontScale="92500" lnSpcReduction="20000"/>
          </a:bodyPr>
          <a:lstStyle/>
          <a:p>
            <a:pPr lvl="0"/>
            <a:r>
              <a:rPr lang="en-US" sz="2800" i="1" dirty="0" smtClean="0"/>
              <a:t>Describe the British policies that some American colonists believed violated basic principles of constitutional government and their rights as Englishmen.</a:t>
            </a:r>
            <a:endParaRPr lang="en-US" sz="2400" dirty="0" smtClean="0"/>
          </a:p>
          <a:p>
            <a:pPr lvl="0"/>
            <a:r>
              <a:rPr lang="en-US" sz="2800" i="1" dirty="0" smtClean="0"/>
              <a:t>Explain why Americans resisted those policies and how that resistance led to the Declaration of Independence. </a:t>
            </a:r>
            <a:endParaRPr lang="en-US" sz="2400" dirty="0" smtClean="0"/>
          </a:p>
          <a:p>
            <a:pPr lvl="0"/>
            <a:r>
              <a:rPr lang="en-US" sz="2800" i="1" dirty="0" smtClean="0"/>
              <a:t>Evaluate the arguments that the colonists made to justify separation from Great Britain.</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Violations of colonists’ rights before the Revolution. </a:t>
            </a:r>
            <a:endParaRPr lang="en-US" sz="2000" dirty="0" smtClean="0">
              <a:solidFill>
                <a:schemeClr val="tx1"/>
              </a:solidFill>
            </a:endParaRPr>
          </a:p>
          <a:p>
            <a:pPr lvl="1"/>
            <a:r>
              <a:rPr lang="en-US" sz="2400" i="1" dirty="0" smtClean="0">
                <a:solidFill>
                  <a:schemeClr val="tx1"/>
                </a:solidFill>
              </a:rPr>
              <a:t>Important questions about the meaning and implications of the Declaration of Independence. </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Lesson 1 Objectives</a:t>
            </a:r>
            <a:endParaRPr lang="en-US" sz="3600" dirty="0"/>
          </a:p>
        </p:txBody>
      </p:sp>
      <p:sp>
        <p:nvSpPr>
          <p:cNvPr id="3" name="Content Placeholder 2"/>
          <p:cNvSpPr>
            <a:spLocks noGrp="1"/>
          </p:cNvSpPr>
          <p:nvPr>
            <p:ph sz="quarter" idx="1"/>
          </p:nvPr>
        </p:nvSpPr>
        <p:spPr/>
        <p:txBody>
          <a:bodyPr>
            <a:normAutofit fontScale="85000" lnSpcReduction="10000"/>
          </a:bodyPr>
          <a:lstStyle/>
          <a:p>
            <a:pPr lvl="0"/>
            <a:r>
              <a:rPr lang="en-US" sz="2800" i="1" dirty="0" smtClean="0"/>
              <a:t>Describe the diverse features of the early American colonies and their populations.</a:t>
            </a:r>
            <a:endParaRPr lang="en-US" sz="2400" dirty="0" smtClean="0"/>
          </a:p>
          <a:p>
            <a:pPr lvl="0"/>
            <a:r>
              <a:rPr lang="en-US" sz="2800" i="1" dirty="0" smtClean="0"/>
              <a:t>Explain what the Founders learned about government from history and their firsthand experiences of government and how this shaped their thinking.</a:t>
            </a:r>
            <a:endParaRPr lang="en-US" sz="2400" dirty="0" smtClean="0"/>
          </a:p>
          <a:p>
            <a:pPr lvl="0"/>
            <a:r>
              <a:rPr lang="en-US" sz="2800" i="1" dirty="0" smtClean="0"/>
              <a:t>Explain the meanings of the terms “constitution” and “constitutional government” and describe the forms of constitutional governments.</a:t>
            </a:r>
            <a:endParaRPr lang="en-US" sz="2400" dirty="0" smtClean="0"/>
          </a:p>
          <a:p>
            <a:pPr lvl="0"/>
            <a:r>
              <a:rPr lang="en-US" sz="2800" i="1" dirty="0" smtClean="0"/>
              <a:t>Evaluate, take, and defend positions on </a:t>
            </a:r>
            <a:endParaRPr lang="en-US" sz="2400" dirty="0" smtClean="0"/>
          </a:p>
          <a:p>
            <a:pPr lvl="1"/>
            <a:r>
              <a:rPr lang="en-US" sz="2400" i="1" dirty="0" smtClean="0">
                <a:solidFill>
                  <a:schemeClr val="tx1"/>
                </a:solidFill>
              </a:rPr>
              <a:t>the sources that should be consulted if a new constitution were written today.</a:t>
            </a:r>
            <a:endParaRPr lang="en-US" sz="2000" dirty="0" smtClean="0">
              <a:solidFill>
                <a:schemeClr val="tx1"/>
              </a:solidFill>
            </a:endParaRPr>
          </a:p>
          <a:p>
            <a:pPr lvl="1"/>
            <a:r>
              <a:rPr lang="en-US" sz="2400" i="1" dirty="0" smtClean="0">
                <a:solidFill>
                  <a:schemeClr val="tx1"/>
                </a:solidFill>
              </a:rPr>
              <a:t>whether the founders’ concerns about abuse of power are still valid.</a:t>
            </a:r>
            <a:endParaRPr lang="en-US" sz="2000" dirty="0" smtClean="0">
              <a:solidFill>
                <a:schemeClr val="tx1"/>
              </a:solidFill>
            </a:endParaRPr>
          </a:p>
          <a:p>
            <a:pPr lvl="1"/>
            <a:r>
              <a:rPr lang="en-US" sz="2400" i="1" dirty="0" smtClean="0">
                <a:solidFill>
                  <a:schemeClr val="tx1"/>
                </a:solidFill>
              </a:rPr>
              <a:t>the importance of written Constitutions.</a:t>
            </a:r>
            <a:endParaRPr lang="en-US" sz="2000" dirty="0" smtClean="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6 Terms &amp; Concepts</a:t>
            </a:r>
            <a:endParaRPr lang="en-US" dirty="0"/>
          </a:p>
        </p:txBody>
      </p:sp>
      <p:sp>
        <p:nvSpPr>
          <p:cNvPr id="3" name="Content Placeholder 2"/>
          <p:cNvSpPr>
            <a:spLocks noGrp="1"/>
          </p:cNvSpPr>
          <p:nvPr>
            <p:ph sz="quarter" idx="1"/>
          </p:nvPr>
        </p:nvSpPr>
        <p:spPr>
          <a:xfrm>
            <a:off x="152400" y="1371600"/>
            <a:ext cx="8839200" cy="5486400"/>
          </a:xfrm>
        </p:spPr>
        <p:txBody>
          <a:bodyPr>
            <a:normAutofit fontScale="85000" lnSpcReduction="20000"/>
          </a:bodyPr>
          <a:lstStyle/>
          <a:p>
            <a:r>
              <a:rPr lang="en-US" dirty="0" smtClean="0"/>
              <a:t>Compact</a:t>
            </a:r>
          </a:p>
          <a:p>
            <a:pPr lvl="1"/>
            <a:r>
              <a:rPr lang="en-US" sz="2300" dirty="0" smtClean="0"/>
              <a:t>A formal contract or agreement between or among two or more parties or states. (ex. The Mayflower Compact of 1620)</a:t>
            </a:r>
            <a:endParaRPr lang="en-US" sz="3100" dirty="0" smtClean="0"/>
          </a:p>
          <a:p>
            <a:r>
              <a:rPr lang="en-US" dirty="0" smtClean="0"/>
              <a:t>Law of Nature</a:t>
            </a:r>
          </a:p>
          <a:p>
            <a:pPr lvl="1"/>
            <a:r>
              <a:rPr lang="en-US" sz="2300" dirty="0" smtClean="0"/>
              <a:t>In natural rights philosophy, moral rules found out by correctly applied reason or right reason, telling persons what they may and may not do in various circumstances. In philosophy, laws of nature have often referred to the rules that would prevail in the absence of man–made law. Natural law is conceived to contain standards of justice that apply to all people. </a:t>
            </a:r>
            <a:endParaRPr lang="en-US" sz="3100" dirty="0" smtClean="0"/>
          </a:p>
          <a:p>
            <a:r>
              <a:rPr lang="en-US" dirty="0" smtClean="0"/>
              <a:t>Sovereignty</a:t>
            </a:r>
          </a:p>
          <a:p>
            <a:pPr lvl="1"/>
            <a:r>
              <a:rPr lang="en-US" sz="2300" dirty="0" smtClean="0"/>
              <a:t>The ultimate, supreme power in a state. Democratic theory states that the people as a whole are sovereign; the citizens of the United States constitute the sovereign people. </a:t>
            </a:r>
            <a:endParaRPr lang="en-US" sz="3100" dirty="0" smtClean="0"/>
          </a:p>
          <a:p>
            <a:r>
              <a:rPr lang="en-US" dirty="0" smtClean="0"/>
              <a:t>Writ of Assistance</a:t>
            </a:r>
          </a:p>
          <a:p>
            <a:pPr lvl="1"/>
            <a:r>
              <a:rPr lang="en-US" sz="2300" dirty="0" smtClean="0"/>
              <a:t>A document giving a governmental authority the power to search and seize property without restrictions. Abolished in American law, the use of such writs by the British government was a major issue during some phases of the American Revolution. </a:t>
            </a:r>
            <a:endParaRPr lang="en-US" sz="31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Change in British Policy</a:t>
            </a:r>
            <a:endParaRPr lang="en-US" dirty="0"/>
          </a:p>
        </p:txBody>
      </p:sp>
      <p:sp>
        <p:nvSpPr>
          <p:cNvPr id="3" name="Content Placeholder 2"/>
          <p:cNvSpPr>
            <a:spLocks noGrp="1"/>
          </p:cNvSpPr>
          <p:nvPr>
            <p:ph sz="quarter" idx="1"/>
          </p:nvPr>
        </p:nvSpPr>
        <p:spPr>
          <a:xfrm>
            <a:off x="0" y="1371600"/>
            <a:ext cx="6858000" cy="5105400"/>
          </a:xfrm>
        </p:spPr>
        <p:txBody>
          <a:bodyPr>
            <a:normAutofit/>
          </a:bodyPr>
          <a:lstStyle/>
          <a:p>
            <a:r>
              <a:rPr lang="en-US" dirty="0" smtClean="0"/>
              <a:t>Generations of colonists had little interference from British government in their daily affairs.</a:t>
            </a:r>
          </a:p>
          <a:p>
            <a:r>
              <a:rPr lang="en-US" dirty="0" smtClean="0"/>
              <a:t>However, in 1763</a:t>
            </a:r>
          </a:p>
          <a:p>
            <a:pPr lvl="1"/>
            <a:r>
              <a:rPr lang="en-US" b="1" dirty="0" smtClean="0"/>
              <a:t>Britain wants colonists to help pay for war w/ French (7 Years War, 1756-1763)</a:t>
            </a:r>
          </a:p>
          <a:p>
            <a:pPr lvl="1"/>
            <a:r>
              <a:rPr lang="en-US" b="1" dirty="0" smtClean="0"/>
              <a:t>Proclamation Act ‘63– Bans colonial settlements west of Appalachians </a:t>
            </a:r>
          </a:p>
          <a:p>
            <a:pPr lvl="1"/>
            <a:r>
              <a:rPr lang="en-US" b="1" dirty="0" smtClean="0"/>
              <a:t>Stamp Act ’65 – New taxes on colonists to raise revenue</a:t>
            </a:r>
          </a:p>
          <a:p>
            <a:pPr lvl="1"/>
            <a:r>
              <a:rPr lang="en-US" b="1" dirty="0" smtClean="0"/>
              <a:t>Quartering Act ‘65 – Required colonists to shelter British troops in their homes</a:t>
            </a:r>
          </a:p>
          <a:p>
            <a:pPr lvl="1"/>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781800" y="4648200"/>
            <a:ext cx="2537178" cy="2209800"/>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3" cstate="print"/>
          <a:srcRect/>
          <a:stretch>
            <a:fillRect/>
          </a:stretch>
        </p:blipFill>
        <p:spPr bwMode="auto">
          <a:xfrm>
            <a:off x="6844589" y="1447800"/>
            <a:ext cx="2299411" cy="31242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Resistance</a:t>
            </a:r>
            <a:endParaRPr lang="en-US" dirty="0"/>
          </a:p>
        </p:txBody>
      </p:sp>
      <p:sp>
        <p:nvSpPr>
          <p:cNvPr id="3" name="Content Placeholder 2"/>
          <p:cNvSpPr>
            <a:spLocks noGrp="1"/>
          </p:cNvSpPr>
          <p:nvPr>
            <p:ph sz="quarter" idx="1"/>
          </p:nvPr>
        </p:nvSpPr>
        <p:spPr/>
        <p:txBody>
          <a:bodyPr/>
          <a:lstStyle/>
          <a:p>
            <a:r>
              <a:rPr lang="en-US" dirty="0" smtClean="0"/>
              <a:t>New restrictions &amp; taxes caused some economic hardship &amp; challenged colonists’ understanding of representative government.</a:t>
            </a:r>
          </a:p>
          <a:p>
            <a:r>
              <a:rPr lang="en-US" dirty="0" smtClean="0"/>
              <a:t>“No taxation w/o representation.”</a:t>
            </a:r>
          </a:p>
          <a:p>
            <a:r>
              <a:rPr lang="en-US" i="1" dirty="0" smtClean="0"/>
              <a:t>Sons of Liberty </a:t>
            </a:r>
            <a:r>
              <a:rPr lang="en-US" dirty="0" smtClean="0"/>
              <a:t>help organize popular resistance.</a:t>
            </a:r>
          </a:p>
          <a:p>
            <a:pPr lvl="1"/>
            <a:r>
              <a:rPr lang="en-US" dirty="0" smtClean="0"/>
              <a:t>Rarely used violence, but political agitation precipitated crowd action.</a:t>
            </a:r>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5334000" y="4255698"/>
            <a:ext cx="3810000" cy="2602302"/>
          </a:xfrm>
          <a:prstGeom prst="rect">
            <a:avLst/>
          </a:prstGeom>
          <a:noFill/>
          <a:ln w="9525">
            <a:noFill/>
            <a:miter lim="800000"/>
            <a:headEnd/>
            <a:tailEnd/>
          </a:ln>
          <a:effectLst/>
        </p:spPr>
      </p:pic>
      <p:pic>
        <p:nvPicPr>
          <p:cNvPr id="37890" name="Picture 2" descr="http://i.cdn.hbo.com/assets/images/series/john-adams/character/sam-adams-1024.jpg"/>
          <p:cNvPicPr>
            <a:picLocks noChangeAspect="1" noChangeArrowheads="1"/>
          </p:cNvPicPr>
          <p:nvPr/>
        </p:nvPicPr>
        <p:blipFill>
          <a:blip r:embed="rId3" cstate="print"/>
          <a:srcRect/>
          <a:stretch>
            <a:fillRect/>
          </a:stretch>
        </p:blipFill>
        <p:spPr bwMode="auto">
          <a:xfrm>
            <a:off x="1066800" y="4572000"/>
            <a:ext cx="3556000" cy="200025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Colonial Resistance (</a:t>
            </a:r>
            <a:r>
              <a:rPr lang="en-US" i="1" dirty="0" smtClean="0"/>
              <a:t>Continued</a:t>
            </a:r>
            <a:r>
              <a:rPr lang="en-US" dirty="0" smtClean="0"/>
              <a:t>)</a:t>
            </a:r>
            <a:endParaRPr lang="en-US" dirty="0"/>
          </a:p>
        </p:txBody>
      </p:sp>
      <p:sp>
        <p:nvSpPr>
          <p:cNvPr id="3" name="Content Placeholder 2"/>
          <p:cNvSpPr>
            <a:spLocks noGrp="1"/>
          </p:cNvSpPr>
          <p:nvPr>
            <p:ph sz="quarter" idx="1"/>
          </p:nvPr>
        </p:nvSpPr>
        <p:spPr>
          <a:xfrm>
            <a:off x="228600" y="1371600"/>
            <a:ext cx="6556248" cy="5330952"/>
          </a:xfrm>
        </p:spPr>
        <p:txBody>
          <a:bodyPr>
            <a:normAutofit fontScale="85000" lnSpcReduction="20000"/>
          </a:bodyPr>
          <a:lstStyle/>
          <a:p>
            <a:r>
              <a:rPr lang="en-US" b="1" dirty="0" smtClean="0"/>
              <a:t>’66 – Parliament repeals Stamp Act, but passes Declaratory Act, which asserts Britain's full power &amp; authority over colonies. </a:t>
            </a:r>
          </a:p>
          <a:p>
            <a:r>
              <a:rPr lang="en-US" b="1" dirty="0" smtClean="0"/>
              <a:t>Parliament offers </a:t>
            </a:r>
            <a:r>
              <a:rPr lang="en-US" b="1" i="1" dirty="0" smtClean="0"/>
              <a:t>Writs of Assistance </a:t>
            </a:r>
            <a:r>
              <a:rPr lang="en-US" b="1" dirty="0" smtClean="0"/>
              <a:t>to officials to search &amp; seize colonial property. </a:t>
            </a:r>
          </a:p>
          <a:p>
            <a:r>
              <a:rPr lang="en-US" b="1" dirty="0" smtClean="0"/>
              <a:t>‘70 – Clash between British Troops and colonists, 5 colonists killed (</a:t>
            </a:r>
            <a:r>
              <a:rPr lang="en-US" b="1" i="1" dirty="0" smtClean="0"/>
              <a:t>Boston Massacre)</a:t>
            </a:r>
          </a:p>
          <a:p>
            <a:r>
              <a:rPr lang="en-US" b="1" dirty="0" smtClean="0"/>
              <a:t>’73 – Colonists protest Tea Act by dumping 45 tons of tea into Harbor (</a:t>
            </a:r>
            <a:r>
              <a:rPr lang="en-US" b="1" i="1" dirty="0" smtClean="0"/>
              <a:t>Boston Tea Party)</a:t>
            </a:r>
          </a:p>
          <a:p>
            <a:r>
              <a:rPr lang="en-US" b="1" dirty="0" smtClean="0"/>
              <a:t>British Respond with “Intolerable Acts”</a:t>
            </a:r>
          </a:p>
          <a:p>
            <a:pPr lvl="1"/>
            <a:r>
              <a:rPr lang="en-US" b="1" dirty="0" smtClean="0"/>
              <a:t>Closed Boston Harbor, granted more power to Royal Governors, limited town meetings, authorized British troop occupation</a:t>
            </a:r>
          </a:p>
        </p:txBody>
      </p:sp>
      <p:pic>
        <p:nvPicPr>
          <p:cNvPr id="3074" name="Picture 2"/>
          <p:cNvPicPr>
            <a:picLocks noChangeAspect="1" noChangeArrowheads="1"/>
          </p:cNvPicPr>
          <p:nvPr/>
        </p:nvPicPr>
        <p:blipFill>
          <a:blip r:embed="rId2" cstate="print"/>
          <a:srcRect/>
          <a:stretch>
            <a:fillRect/>
          </a:stretch>
        </p:blipFill>
        <p:spPr bwMode="auto">
          <a:xfrm>
            <a:off x="6629400" y="1295400"/>
            <a:ext cx="2574085" cy="2362200"/>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6648383" y="3962400"/>
            <a:ext cx="2495617" cy="19812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Organized Resistance</a:t>
            </a:r>
            <a:endParaRPr lang="en-US" dirty="0"/>
          </a:p>
        </p:txBody>
      </p:sp>
      <p:sp>
        <p:nvSpPr>
          <p:cNvPr id="3" name="Content Placeholder 2"/>
          <p:cNvSpPr>
            <a:spLocks noGrp="1"/>
          </p:cNvSpPr>
          <p:nvPr>
            <p:ph sz="quarter" idx="1"/>
          </p:nvPr>
        </p:nvSpPr>
        <p:spPr>
          <a:xfrm>
            <a:off x="301752" y="1527048"/>
            <a:ext cx="6632448" cy="5330952"/>
          </a:xfrm>
        </p:spPr>
        <p:txBody>
          <a:bodyPr>
            <a:normAutofit fontScale="92500" lnSpcReduction="10000"/>
          </a:bodyPr>
          <a:lstStyle/>
          <a:p>
            <a:r>
              <a:rPr lang="en-US" dirty="0" smtClean="0"/>
              <a:t>‘74 – Colonial representatives meet in Philadelphia , vote to ban trade w/ Britain (1</a:t>
            </a:r>
            <a:r>
              <a:rPr lang="en-US" baseline="30000" dirty="0" smtClean="0"/>
              <a:t>st</a:t>
            </a:r>
            <a:r>
              <a:rPr lang="en-US" dirty="0" smtClean="0"/>
              <a:t> Continental Congress)</a:t>
            </a:r>
          </a:p>
          <a:p>
            <a:r>
              <a:rPr lang="en-US" dirty="0" smtClean="0"/>
              <a:t>Radical colonists plan to overthrow </a:t>
            </a:r>
            <a:r>
              <a:rPr lang="en-US" dirty="0" err="1" smtClean="0"/>
              <a:t>gov’t</a:t>
            </a:r>
            <a:r>
              <a:rPr lang="en-US" dirty="0" smtClean="0"/>
              <a:t> since it no longer protected colonists’ rights.  (</a:t>
            </a:r>
            <a:r>
              <a:rPr lang="en-US" i="1" dirty="0" smtClean="0"/>
              <a:t>Minutemen)</a:t>
            </a:r>
          </a:p>
          <a:p>
            <a:r>
              <a:rPr lang="en-US" dirty="0" smtClean="0"/>
              <a:t>‘75 – British march to Concord, MA to seize hidden arms &amp; ammunition &amp; arrest Patriot leaders</a:t>
            </a:r>
          </a:p>
          <a:p>
            <a:r>
              <a:rPr lang="en-US" dirty="0" smtClean="0"/>
              <a:t>Revere rides through countryside </a:t>
            </a:r>
          </a:p>
          <a:p>
            <a:pPr>
              <a:buNone/>
            </a:pPr>
            <a:r>
              <a:rPr lang="en-US" dirty="0" smtClean="0"/>
              <a:t>    warning that …</a:t>
            </a:r>
          </a:p>
          <a:p>
            <a:r>
              <a:rPr lang="en-US" dirty="0" smtClean="0"/>
              <a:t>“Shot heard round the world…” </a:t>
            </a:r>
          </a:p>
          <a:p>
            <a:pPr lvl="1"/>
            <a:r>
              <a:rPr lang="en-US" dirty="0" smtClean="0"/>
              <a:t>REVOLUTION BEGINS!</a:t>
            </a:r>
          </a:p>
          <a:p>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5410200" y="4419600"/>
            <a:ext cx="3733800" cy="2252998"/>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3" cstate="print"/>
          <a:srcRect/>
          <a:stretch>
            <a:fillRect/>
          </a:stretch>
        </p:blipFill>
        <p:spPr bwMode="auto">
          <a:xfrm>
            <a:off x="6858000" y="1828800"/>
            <a:ext cx="2286000" cy="23241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the Declaration</a:t>
            </a:r>
            <a:endParaRPr lang="en-US" dirty="0"/>
          </a:p>
        </p:txBody>
      </p:sp>
      <p:sp>
        <p:nvSpPr>
          <p:cNvPr id="3" name="Content Placeholder 2"/>
          <p:cNvSpPr>
            <a:spLocks noGrp="1"/>
          </p:cNvSpPr>
          <p:nvPr>
            <p:ph sz="quarter" idx="1"/>
          </p:nvPr>
        </p:nvSpPr>
        <p:spPr>
          <a:xfrm>
            <a:off x="228600" y="1447800"/>
            <a:ext cx="5867400" cy="4572000"/>
          </a:xfrm>
        </p:spPr>
        <p:txBody>
          <a:bodyPr>
            <a:normAutofit lnSpcReduction="10000"/>
          </a:bodyPr>
          <a:lstStyle/>
          <a:p>
            <a:r>
              <a:rPr lang="en-US" dirty="0" smtClean="0"/>
              <a:t>Continental Congress appoints committee to prepare a declaration of independence from Britain</a:t>
            </a:r>
          </a:p>
          <a:p>
            <a:r>
              <a:rPr lang="en-US" dirty="0" smtClean="0"/>
              <a:t>Jefferson’s draft rejects the British government’s sovereignty over the colonies</a:t>
            </a:r>
          </a:p>
          <a:p>
            <a:r>
              <a:rPr lang="en-US" dirty="0" smtClean="0"/>
              <a:t>The Founders knew it was important to </a:t>
            </a:r>
            <a:r>
              <a:rPr lang="en-US" i="1" dirty="0" smtClean="0"/>
              <a:t>justify this action </a:t>
            </a:r>
            <a:r>
              <a:rPr lang="en-US" dirty="0" smtClean="0"/>
              <a:t>to other nations and </a:t>
            </a:r>
            <a:r>
              <a:rPr lang="en-US" i="1" dirty="0" smtClean="0"/>
              <a:t>to identify the basic principles </a:t>
            </a:r>
            <a:r>
              <a:rPr lang="en-US" dirty="0" smtClean="0"/>
              <a:t>of a legitimate government</a:t>
            </a:r>
          </a:p>
          <a:p>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5867400" y="1295399"/>
            <a:ext cx="3276600" cy="4362337"/>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Declaration’s Main Arguments &amp; Ideas</a:t>
            </a:r>
            <a:endParaRPr lang="en-US" dirty="0"/>
          </a:p>
        </p:txBody>
      </p:sp>
      <p:sp>
        <p:nvSpPr>
          <p:cNvPr id="3" name="Content Placeholder 2"/>
          <p:cNvSpPr>
            <a:spLocks noGrp="1"/>
          </p:cNvSpPr>
          <p:nvPr>
            <p:ph sz="quarter" idx="1"/>
          </p:nvPr>
        </p:nvSpPr>
        <p:spPr/>
        <p:txBody>
          <a:bodyPr>
            <a:normAutofit fontScale="92500"/>
          </a:bodyPr>
          <a:lstStyle/>
          <a:p>
            <a:r>
              <a:rPr lang="en-US" dirty="0" smtClean="0"/>
              <a:t>The Declaration renounces the monarchy and appeals to natural rights common to all</a:t>
            </a:r>
          </a:p>
          <a:p>
            <a:r>
              <a:rPr lang="en-US" dirty="0" smtClean="0"/>
              <a:t>Asserts ideal of popular sovereignty</a:t>
            </a:r>
          </a:p>
          <a:p>
            <a:r>
              <a:rPr lang="en-US" i="1" dirty="0" smtClean="0"/>
              <a:t>Natural Rights</a:t>
            </a:r>
          </a:p>
          <a:p>
            <a:pPr lvl="1"/>
            <a:r>
              <a:rPr lang="en-US" b="1" dirty="0" smtClean="0"/>
              <a:t>Constitutions &amp; governments cannot violate them</a:t>
            </a:r>
          </a:p>
          <a:p>
            <a:pPr lvl="1"/>
            <a:r>
              <a:rPr lang="en-US" b="1" dirty="0" smtClean="0"/>
              <a:t>Social Contract </a:t>
            </a:r>
          </a:p>
          <a:p>
            <a:r>
              <a:rPr lang="en-US" dirty="0" smtClean="0"/>
              <a:t> </a:t>
            </a:r>
            <a:r>
              <a:rPr lang="en-US" i="1" dirty="0" smtClean="0"/>
              <a:t>Human Equality</a:t>
            </a:r>
          </a:p>
          <a:p>
            <a:pPr lvl="1"/>
            <a:r>
              <a:rPr lang="en-US" b="1" dirty="0" smtClean="0"/>
              <a:t>Humans are politically equal, neither God nor nature appointed some at birth to rule over others</a:t>
            </a:r>
          </a:p>
          <a:p>
            <a:r>
              <a:rPr lang="en-US" i="1" dirty="0" smtClean="0"/>
              <a:t>Government by Consent</a:t>
            </a:r>
          </a:p>
          <a:p>
            <a:pPr lvl="1"/>
            <a:r>
              <a:rPr lang="en-US" b="1" i="1" dirty="0" smtClean="0"/>
              <a:t>People grant consent to </a:t>
            </a:r>
            <a:r>
              <a:rPr lang="en-US" b="1" i="1" dirty="0" err="1" smtClean="0"/>
              <a:t>gov’t</a:t>
            </a:r>
            <a:r>
              <a:rPr lang="en-US" b="1" i="1" dirty="0" smtClean="0"/>
              <a:t> to protect natural rights</a:t>
            </a:r>
            <a:endParaRPr lang="en-US" b="1" i="1"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Declaration’s Main Arguments &amp; Ideas</a:t>
            </a:r>
            <a:endParaRPr lang="en-US" dirty="0"/>
          </a:p>
        </p:txBody>
      </p:sp>
      <p:sp>
        <p:nvSpPr>
          <p:cNvPr id="3" name="Content Placeholder 2"/>
          <p:cNvSpPr>
            <a:spLocks noGrp="1"/>
          </p:cNvSpPr>
          <p:nvPr>
            <p:ph sz="quarter" idx="1"/>
          </p:nvPr>
        </p:nvSpPr>
        <p:spPr>
          <a:xfrm>
            <a:off x="228600" y="1371600"/>
            <a:ext cx="8503920" cy="4572000"/>
          </a:xfrm>
        </p:spPr>
        <p:txBody>
          <a:bodyPr>
            <a:normAutofit lnSpcReduction="10000"/>
          </a:bodyPr>
          <a:lstStyle/>
          <a:p>
            <a:r>
              <a:rPr lang="en-US" dirty="0" smtClean="0"/>
              <a:t>“A Long Train of Abuses”</a:t>
            </a:r>
          </a:p>
          <a:p>
            <a:pPr lvl="1"/>
            <a:r>
              <a:rPr lang="en-US" b="1" i="1" dirty="0" smtClean="0"/>
              <a:t>Destroying colonial legislatures</a:t>
            </a:r>
          </a:p>
          <a:p>
            <a:pPr lvl="1"/>
            <a:r>
              <a:rPr lang="en-US" b="1" i="1" dirty="0" smtClean="0"/>
              <a:t>Limiting role of colonial judges</a:t>
            </a:r>
          </a:p>
          <a:p>
            <a:pPr lvl="1"/>
            <a:r>
              <a:rPr lang="en-US" b="1" i="1" dirty="0" smtClean="0"/>
              <a:t>Keeping standing British armies in peacetime</a:t>
            </a:r>
          </a:p>
          <a:p>
            <a:pPr lvl="1"/>
            <a:r>
              <a:rPr lang="en-US" b="1" i="1" dirty="0" smtClean="0"/>
              <a:t>Quartering soldiers among civilian population</a:t>
            </a:r>
          </a:p>
          <a:p>
            <a:pPr lvl="1"/>
            <a:r>
              <a:rPr lang="en-US" b="1" i="1" dirty="0" smtClean="0"/>
              <a:t>Imposing taxes without colonial consent</a:t>
            </a:r>
          </a:p>
          <a:p>
            <a:pPr lvl="1"/>
            <a:r>
              <a:rPr lang="en-US" b="1" i="1" dirty="0" smtClean="0"/>
              <a:t>Depriving colonists trial by jury</a:t>
            </a:r>
          </a:p>
          <a:p>
            <a:pPr lvl="1"/>
            <a:r>
              <a:rPr lang="en-US" b="1" i="1" dirty="0" smtClean="0"/>
              <a:t>Changing constitutions of colonial government</a:t>
            </a:r>
          </a:p>
          <a:p>
            <a:r>
              <a:rPr lang="en-US" dirty="0" smtClean="0"/>
              <a:t>Right of Revolution</a:t>
            </a:r>
          </a:p>
          <a:p>
            <a:pPr lvl="1"/>
            <a:r>
              <a:rPr lang="en-US" b="1" dirty="0" smtClean="0"/>
              <a:t>If British government has become corrupt and fails to perform its proper duties, colonist have right to establish their own free and independent nation</a:t>
            </a:r>
          </a:p>
          <a:p>
            <a:pPr lvl="1"/>
            <a:endParaRPr lang="en-US" dirty="0" smtClean="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spTree>
    <p:extLst>
      <p:ext uri="{BB962C8B-B14F-4D97-AF65-F5344CB8AC3E}">
        <p14:creationId xmlns:p14="http://schemas.microsoft.com/office/powerpoint/2010/main" val="34236446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533400"/>
            <a:ext cx="3886200" cy="332398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3200" dirty="0">
                <a:solidFill>
                  <a:schemeClr val="tx1"/>
                </a:solidFill>
              </a:rPr>
              <a:t>Lesson </a:t>
            </a:r>
            <a:r>
              <a:rPr lang="en-US" sz="3200" dirty="0" smtClean="0">
                <a:solidFill>
                  <a:schemeClr val="tx1"/>
                </a:solidFill>
              </a:rPr>
              <a:t>7: </a:t>
            </a:r>
            <a:r>
              <a:rPr lang="en-US" sz="3200" dirty="0">
                <a:solidFill>
                  <a:schemeClr val="tx1"/>
                </a:solidFill>
              </a:rPr>
              <a:t>    </a:t>
            </a:r>
            <a:endParaRPr lang="en-US" sz="3200" dirty="0" smtClean="0">
              <a:solidFill>
                <a:schemeClr val="tx1"/>
              </a:solidFill>
            </a:endParaRPr>
          </a:p>
          <a:p>
            <a:pPr lvl="0"/>
            <a:r>
              <a:rPr lang="en-US" sz="3200" dirty="0" smtClean="0">
                <a:solidFill>
                  <a:schemeClr val="tx1"/>
                </a:solidFill>
              </a:rPr>
              <a:t>What </a:t>
            </a:r>
            <a:r>
              <a:rPr lang="en-US" sz="3200" dirty="0">
                <a:solidFill>
                  <a:schemeClr val="tx1"/>
                </a:solidFill>
              </a:rPr>
              <a:t>Basic Ideas about Government and Rights Did the State Constitutions Include?</a:t>
            </a:r>
          </a:p>
          <a:p>
            <a:endParaRPr lang="en-US" dirty="0"/>
          </a:p>
        </p:txBody>
      </p:sp>
      <p:pic>
        <p:nvPicPr>
          <p:cNvPr id="37890" name="Picture 2"/>
          <p:cNvPicPr>
            <a:picLocks noChangeAspect="1" noChangeArrowheads="1"/>
          </p:cNvPicPr>
          <p:nvPr/>
        </p:nvPicPr>
        <p:blipFill>
          <a:blip r:embed="rId2" cstate="print"/>
          <a:srcRect/>
          <a:stretch>
            <a:fillRect/>
          </a:stretch>
        </p:blipFill>
        <p:spPr bwMode="auto">
          <a:xfrm>
            <a:off x="4648200" y="304800"/>
            <a:ext cx="4291142" cy="6096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28600" y="4495800"/>
            <a:ext cx="4267200"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i="1" dirty="0" smtClean="0"/>
              <a:t>Created by Tom Driscoll </a:t>
            </a:r>
          </a:p>
          <a:p>
            <a:r>
              <a:rPr lang="en-US" i="1" dirty="0" smtClean="0">
                <a:hlinkClick r:id="rId3"/>
              </a:rPr>
              <a:t>http://driscoll-class.wikispaces.com/</a:t>
            </a:r>
            <a:endParaRPr lang="en-US" i="1" dirty="0" smtClean="0"/>
          </a:p>
          <a:p>
            <a:endParaRPr lang="en-US" i="1" dirty="0"/>
          </a:p>
          <a:p>
            <a:r>
              <a:rPr lang="en-US" i="1" dirty="0" smtClean="0"/>
              <a:t>Slideshow Accompanies The Center for Civic Education’s “We the People:  The Citizen &amp; The Constitution” Curriculum</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1 Terms &amp; Concepts</a:t>
            </a:r>
            <a:endParaRPr lang="en-US" dirty="0"/>
          </a:p>
        </p:txBody>
      </p:sp>
      <p:sp>
        <p:nvSpPr>
          <p:cNvPr id="3" name="Content Placeholder 2"/>
          <p:cNvSpPr>
            <a:spLocks noGrp="1"/>
          </p:cNvSpPr>
          <p:nvPr>
            <p:ph sz="quarter" idx="1"/>
          </p:nvPr>
        </p:nvSpPr>
        <p:spPr>
          <a:xfrm>
            <a:off x="152400" y="1527048"/>
            <a:ext cx="8991600" cy="4949952"/>
          </a:xfrm>
        </p:spPr>
        <p:txBody>
          <a:bodyPr>
            <a:normAutofit fontScale="70000" lnSpcReduction="20000"/>
          </a:bodyPr>
          <a:lstStyle/>
          <a:p>
            <a:r>
              <a:rPr lang="en-US" b="1" dirty="0" smtClean="0"/>
              <a:t>constitution</a:t>
            </a:r>
            <a:r>
              <a:rPr lang="en-US" dirty="0" smtClean="0"/>
              <a:t> </a:t>
            </a:r>
          </a:p>
          <a:p>
            <a:pPr lvl="1"/>
            <a:r>
              <a:rPr lang="en-US" dirty="0" smtClean="0"/>
              <a:t>A plan of government that sets forth the structures and powers of government. In democracies, a constitution is an authoritative law through which the sovereign people authorize a government to be established and grant it certain powers.    </a:t>
            </a:r>
          </a:p>
          <a:p>
            <a:pPr lvl="1">
              <a:buNone/>
            </a:pPr>
            <a:endParaRPr lang="en-US" dirty="0" smtClean="0"/>
          </a:p>
          <a:p>
            <a:r>
              <a:rPr lang="en-US" b="1" dirty="0" smtClean="0"/>
              <a:t>constitutional government</a:t>
            </a:r>
            <a:r>
              <a:rPr lang="en-US" dirty="0" smtClean="0"/>
              <a:t> </a:t>
            </a:r>
          </a:p>
          <a:p>
            <a:pPr lvl="1"/>
            <a:r>
              <a:rPr lang="en-US" dirty="0" smtClean="0"/>
              <a:t>Limited government; the rule of law. A form of government in which a written, unwritten, or partly written constitution serves as a higher or fundamental law that everyone, including those in power, must obey. The rule of law is an essential feature of constitutional government. </a:t>
            </a:r>
          </a:p>
          <a:p>
            <a:pPr lvl="1">
              <a:buNone/>
            </a:pPr>
            <a:r>
              <a:rPr lang="en-US" dirty="0" smtClean="0"/>
              <a:t>   </a:t>
            </a:r>
          </a:p>
          <a:p>
            <a:r>
              <a:rPr lang="en-US" b="1" dirty="0" smtClean="0"/>
              <a:t>democracy</a:t>
            </a:r>
            <a:r>
              <a:rPr lang="en-US" dirty="0" smtClean="0"/>
              <a:t> </a:t>
            </a:r>
          </a:p>
          <a:p>
            <a:pPr lvl="1"/>
            <a:r>
              <a:rPr lang="en-US" dirty="0" smtClean="0"/>
              <a:t>Literally defined as "rule of the people," democracy is a form of government in which all citizens exercise political power, either directly or through their elected representatives.</a:t>
            </a:r>
          </a:p>
          <a:p>
            <a:pPr lvl="1">
              <a:buNone/>
            </a:pPr>
            <a:endParaRPr lang="en-US" dirty="0" smtClean="0"/>
          </a:p>
          <a:p>
            <a:r>
              <a:rPr lang="en-US" b="1" dirty="0" smtClean="0"/>
              <a:t>forms of government</a:t>
            </a:r>
            <a:r>
              <a:rPr lang="en-US" dirty="0" smtClean="0"/>
              <a:t> </a:t>
            </a:r>
          </a:p>
          <a:p>
            <a:pPr lvl="1"/>
            <a:r>
              <a:rPr lang="en-US" dirty="0" smtClean="0"/>
              <a:t>(1) Aristotle's idea of three forms of government based on the number of people exercising power. Each has a "right" form and a "corrupt" form. The right form of government by a single person is a "monarchy." The right form of government by a few people is an "aristocracy." And the right form of government by many people is called "polity." (2) Types of democratic governments. For example, parliamentary systems, such as those of Britain and India; separation of powers systems, such as that of the United States; and presidential systems, such as that of France. (3) General forms of government, such as monarchies, republics, and autocracies.   </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Lesson 7 Purpose</a:t>
            </a:r>
            <a:endParaRPr lang="en-US" sz="3600" dirty="0"/>
          </a:p>
        </p:txBody>
      </p:sp>
      <p:sp>
        <p:nvSpPr>
          <p:cNvPr id="5" name="Content Placeholder 4"/>
          <p:cNvSpPr>
            <a:spLocks noGrp="1"/>
          </p:cNvSpPr>
          <p:nvPr>
            <p:ph sz="quarter" idx="1"/>
          </p:nvPr>
        </p:nvSpPr>
        <p:spPr/>
        <p:txBody>
          <a:bodyPr/>
          <a:lstStyle/>
          <a:p>
            <a:r>
              <a:rPr lang="en-US" dirty="0" smtClean="0"/>
              <a:t>After declaring Independence, the Founders designed new state government to protect individual rights and promote the common good</a:t>
            </a:r>
          </a:p>
          <a:p>
            <a:r>
              <a:rPr lang="en-US" dirty="0" smtClean="0"/>
              <a:t>This lesson shows how the Constitution of Massachusetts in particular was designed to achieve these ends.  </a:t>
            </a:r>
          </a:p>
          <a:p>
            <a:r>
              <a:rPr lang="en-US" dirty="0" smtClean="0"/>
              <a:t>It also shows how State constitutions served as a model and had great influence on the development of the U.S. Bill of Rights.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7  Terms &amp; Concepts</a:t>
            </a:r>
            <a:endParaRPr lang="en-US" dirty="0"/>
          </a:p>
        </p:txBody>
      </p:sp>
      <p:sp>
        <p:nvSpPr>
          <p:cNvPr id="3" name="Content Placeholder 2"/>
          <p:cNvSpPr>
            <a:spLocks noGrp="1"/>
          </p:cNvSpPr>
          <p:nvPr>
            <p:ph sz="quarter" idx="1"/>
          </p:nvPr>
        </p:nvSpPr>
        <p:spPr>
          <a:xfrm>
            <a:off x="152400" y="1295400"/>
            <a:ext cx="8839200" cy="5257800"/>
          </a:xfrm>
        </p:spPr>
        <p:txBody>
          <a:bodyPr>
            <a:normAutofit lnSpcReduction="10000"/>
          </a:bodyPr>
          <a:lstStyle/>
          <a:p>
            <a:r>
              <a:rPr lang="en-US" dirty="0" smtClean="0"/>
              <a:t>Checks &amp; Balances</a:t>
            </a:r>
          </a:p>
          <a:p>
            <a:pPr lvl="1"/>
            <a:r>
              <a:rPr lang="en-US" sz="2400" dirty="0" smtClean="0"/>
              <a:t>In American constitutional thought, distributing and balancing the powers of government among different branches so that no one branch or individual can completely dominate the others. </a:t>
            </a:r>
            <a:endParaRPr lang="en-US" sz="2800" dirty="0" smtClean="0"/>
          </a:p>
          <a:p>
            <a:r>
              <a:rPr lang="en-US" dirty="0" smtClean="0"/>
              <a:t>Legislative Supremacy</a:t>
            </a:r>
          </a:p>
          <a:p>
            <a:pPr lvl="1"/>
            <a:r>
              <a:rPr lang="en-US" sz="2300" dirty="0" smtClean="0"/>
              <a:t>A system of government in which the legislative branch has ultimate power. Parliamentary government is such a system. </a:t>
            </a:r>
            <a:endParaRPr lang="en-US" sz="3100" dirty="0" smtClean="0"/>
          </a:p>
          <a:p>
            <a:r>
              <a:rPr lang="en-US" dirty="0" smtClean="0"/>
              <a:t>Veto</a:t>
            </a:r>
          </a:p>
          <a:p>
            <a:pPr lvl="1"/>
            <a:r>
              <a:rPr lang="en-US" sz="2400" dirty="0" smtClean="0"/>
              <a:t>The right of a branch of government to reject a proposed law that has been passed by another branch in an effort to delay or prevent its enactment. Under the U.S. Constitution, it is the power of the president to refuse to sign a bill passed by Congress, thereby preventing it from becoming a law</a:t>
            </a:r>
            <a:endParaRPr lang="en-US" sz="3100" dirty="0" smtClea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Lesson 7 Objectives</a:t>
            </a:r>
            <a:endParaRPr lang="en-US" sz="3200" dirty="0"/>
          </a:p>
        </p:txBody>
      </p:sp>
      <p:sp>
        <p:nvSpPr>
          <p:cNvPr id="3" name="Content Placeholder 2"/>
          <p:cNvSpPr>
            <a:spLocks noGrp="1"/>
          </p:cNvSpPr>
          <p:nvPr>
            <p:ph sz="quarter" idx="1"/>
          </p:nvPr>
        </p:nvSpPr>
        <p:spPr/>
        <p:txBody>
          <a:bodyPr>
            <a:normAutofit lnSpcReduction="10000"/>
          </a:bodyPr>
          <a:lstStyle/>
          <a:p>
            <a:pPr lvl="0"/>
            <a:r>
              <a:rPr lang="en-US" sz="2800" i="1" dirty="0" smtClean="0"/>
              <a:t>Explain the basic ideas about government and rights that are included in state constitutions. </a:t>
            </a:r>
            <a:endParaRPr lang="en-US" sz="2400" dirty="0" smtClean="0"/>
          </a:p>
          <a:p>
            <a:pPr lvl="0"/>
            <a:r>
              <a:rPr lang="en-US" sz="2800" i="1" dirty="0" smtClean="0"/>
              <a:t>Explain how the experiences of the states in developing their constitutions and bill of rights influenced the framing of the US Constitution and Bill of Rights.</a:t>
            </a:r>
            <a:endParaRPr lang="en-US" sz="2400" dirty="0" smtClean="0"/>
          </a:p>
          <a:p>
            <a:pPr lvl="0"/>
            <a:r>
              <a:rPr lang="en-US" sz="2800" i="1" dirty="0" smtClean="0"/>
              <a:t>Evaluate, take, and defend positions on</a:t>
            </a:r>
            <a:endParaRPr lang="en-US" sz="2400" dirty="0" smtClean="0"/>
          </a:p>
          <a:p>
            <a:pPr lvl="1"/>
            <a:r>
              <a:rPr lang="en-US" sz="2400" i="1" dirty="0" smtClean="0">
                <a:solidFill>
                  <a:schemeClr val="tx1"/>
                </a:solidFill>
              </a:rPr>
              <a:t>The theory of legislative supremacy.</a:t>
            </a:r>
            <a:endParaRPr lang="en-US" sz="2000" dirty="0" smtClean="0">
              <a:solidFill>
                <a:schemeClr val="tx1"/>
              </a:solidFill>
            </a:endParaRPr>
          </a:p>
          <a:p>
            <a:pPr lvl="1"/>
            <a:r>
              <a:rPr lang="en-US" sz="2400" i="1" dirty="0" smtClean="0">
                <a:solidFill>
                  <a:schemeClr val="tx1"/>
                </a:solidFill>
              </a:rPr>
              <a:t>The importance of the Virginian Declaration of Rights, and the role of declaration of rights in early state constitutions. </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Colonies’ Status Following the Declaration</a:t>
            </a:r>
            <a:endParaRPr lang="en-US" dirty="0"/>
          </a:p>
        </p:txBody>
      </p:sp>
      <p:sp>
        <p:nvSpPr>
          <p:cNvPr id="3" name="Content Placeholder 2"/>
          <p:cNvSpPr>
            <a:spLocks noGrp="1"/>
          </p:cNvSpPr>
          <p:nvPr>
            <p:ph sz="quarter" idx="1"/>
          </p:nvPr>
        </p:nvSpPr>
        <p:spPr/>
        <p:txBody>
          <a:bodyPr/>
          <a:lstStyle/>
          <a:p>
            <a:r>
              <a:rPr lang="en-US" dirty="0" smtClean="0"/>
              <a:t>States were not yet a “country,” only united by fight against Great Britain</a:t>
            </a:r>
          </a:p>
          <a:p>
            <a:r>
              <a:rPr lang="en-US" dirty="0" smtClean="0"/>
              <a:t>Between ‘76 – ’80, each stated adopted a new constitution</a:t>
            </a:r>
          </a:p>
          <a:p>
            <a:pPr lvl="1"/>
            <a:r>
              <a:rPr lang="en-US" b="1" dirty="0" smtClean="0"/>
              <a:t>All based upon natural </a:t>
            </a:r>
          </a:p>
          <a:p>
            <a:pPr lvl="1">
              <a:buNone/>
            </a:pPr>
            <a:r>
              <a:rPr lang="en-US" b="1" dirty="0" smtClean="0"/>
              <a:t>rights, rule of law, </a:t>
            </a:r>
          </a:p>
          <a:p>
            <a:pPr lvl="1">
              <a:buNone/>
            </a:pPr>
            <a:r>
              <a:rPr lang="en-US" b="1" dirty="0" smtClean="0"/>
              <a:t>republicanism, and </a:t>
            </a:r>
          </a:p>
          <a:p>
            <a:pPr lvl="1">
              <a:buNone/>
            </a:pPr>
            <a:r>
              <a:rPr lang="en-US" b="1" dirty="0" smtClean="0"/>
              <a:t>constitutional </a:t>
            </a:r>
            <a:r>
              <a:rPr lang="en-US" b="1" dirty="0" err="1" smtClean="0"/>
              <a:t>gov’t</a:t>
            </a:r>
            <a:endParaRPr lang="en-US" b="1" dirty="0"/>
          </a:p>
        </p:txBody>
      </p:sp>
      <p:pic>
        <p:nvPicPr>
          <p:cNvPr id="27650" name="Picture 2" descr="http://www.nedcc.org/about/images/news.mass5.jpg"/>
          <p:cNvPicPr>
            <a:picLocks noChangeAspect="1" noChangeArrowheads="1"/>
          </p:cNvPicPr>
          <p:nvPr/>
        </p:nvPicPr>
        <p:blipFill>
          <a:blip r:embed="rId2" cstate="print"/>
          <a:srcRect/>
          <a:stretch>
            <a:fillRect/>
          </a:stretch>
        </p:blipFill>
        <p:spPr bwMode="auto">
          <a:xfrm>
            <a:off x="4419600" y="3048000"/>
            <a:ext cx="4368798" cy="32766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Ideas of State Constitutions</a:t>
            </a:r>
            <a:endParaRPr lang="en-US" dirty="0"/>
          </a:p>
        </p:txBody>
      </p:sp>
      <p:sp>
        <p:nvSpPr>
          <p:cNvPr id="3" name="Content Placeholder 2"/>
          <p:cNvSpPr>
            <a:spLocks noGrp="1"/>
          </p:cNvSpPr>
          <p:nvPr>
            <p:ph sz="quarter" idx="1"/>
          </p:nvPr>
        </p:nvSpPr>
        <p:spPr/>
        <p:txBody>
          <a:bodyPr/>
          <a:lstStyle/>
          <a:p>
            <a:r>
              <a:rPr lang="en-US" dirty="0" smtClean="0"/>
              <a:t>Higher Law and Natural Rights</a:t>
            </a:r>
          </a:p>
          <a:p>
            <a:pPr lvl="1"/>
            <a:r>
              <a:rPr lang="en-US" dirty="0" smtClean="0"/>
              <a:t>Constitutions limit governmental power</a:t>
            </a:r>
          </a:p>
          <a:p>
            <a:pPr lvl="1"/>
            <a:r>
              <a:rPr lang="en-US" dirty="0" smtClean="0"/>
              <a:t>Purpose of </a:t>
            </a:r>
            <a:r>
              <a:rPr lang="en-US" dirty="0" err="1" smtClean="0"/>
              <a:t>gov’t</a:t>
            </a:r>
            <a:r>
              <a:rPr lang="en-US" dirty="0" smtClean="0"/>
              <a:t> is to protect natural rights</a:t>
            </a:r>
          </a:p>
          <a:p>
            <a:r>
              <a:rPr lang="en-US" dirty="0" smtClean="0"/>
              <a:t>Social Contract</a:t>
            </a:r>
          </a:p>
          <a:p>
            <a:pPr lvl="1"/>
            <a:r>
              <a:rPr lang="en-US" dirty="0" smtClean="0"/>
              <a:t>Each constitution created through an agreement w/ the people</a:t>
            </a:r>
          </a:p>
          <a:p>
            <a:r>
              <a:rPr lang="en-US" dirty="0" smtClean="0"/>
              <a:t>Popular Sovereignty</a:t>
            </a:r>
          </a:p>
          <a:p>
            <a:pPr lvl="1"/>
            <a:r>
              <a:rPr lang="en-US" dirty="0" smtClean="0"/>
              <a:t>Ultimate governing authority rests with the people</a:t>
            </a:r>
          </a:p>
          <a:p>
            <a:r>
              <a:rPr lang="en-US" dirty="0" smtClean="0"/>
              <a:t>Representative Government</a:t>
            </a:r>
          </a:p>
          <a:p>
            <a:pPr lvl="1"/>
            <a:r>
              <a:rPr lang="en-US" dirty="0" smtClean="0"/>
              <a:t>All legislature composed of representative elected by voters </a:t>
            </a:r>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Ideas of State Constitutions</a:t>
            </a:r>
            <a:endParaRPr lang="en-US" dirty="0"/>
          </a:p>
        </p:txBody>
      </p:sp>
      <p:sp>
        <p:nvSpPr>
          <p:cNvPr id="3" name="Content Placeholder 2"/>
          <p:cNvSpPr>
            <a:spLocks noGrp="1"/>
          </p:cNvSpPr>
          <p:nvPr>
            <p:ph sz="quarter" idx="1"/>
          </p:nvPr>
        </p:nvSpPr>
        <p:spPr/>
        <p:txBody>
          <a:bodyPr>
            <a:normAutofit/>
          </a:bodyPr>
          <a:lstStyle/>
          <a:p>
            <a:r>
              <a:rPr lang="en-US" dirty="0" smtClean="0"/>
              <a:t>Legislative Supremacy</a:t>
            </a:r>
          </a:p>
          <a:p>
            <a:pPr lvl="1"/>
            <a:r>
              <a:rPr lang="en-US" dirty="0" smtClean="0"/>
              <a:t>Legislatures (makes laws) most powerful branch</a:t>
            </a:r>
          </a:p>
          <a:p>
            <a:pPr lvl="1"/>
            <a:r>
              <a:rPr lang="en-US" dirty="0" smtClean="0"/>
              <a:t>Leg. Most capable of reflecting will of the people</a:t>
            </a:r>
          </a:p>
          <a:p>
            <a:pPr lvl="1"/>
            <a:r>
              <a:rPr lang="en-US" dirty="0" smtClean="0"/>
              <a:t>Executive (enforces laws) is less accountable to people and should not be trusted with too much power </a:t>
            </a:r>
          </a:p>
          <a:p>
            <a:pPr lvl="1"/>
            <a:r>
              <a:rPr lang="en-US" dirty="0" smtClean="0"/>
              <a:t>Judiciary (judges) should not be trusted w/ too much power either</a:t>
            </a:r>
          </a:p>
          <a:p>
            <a:r>
              <a:rPr lang="en-US" dirty="0" smtClean="0"/>
              <a:t>Checks &amp; Balances</a:t>
            </a:r>
          </a:p>
          <a:p>
            <a:pPr lvl="1"/>
            <a:r>
              <a:rPr lang="en-US" dirty="0" smtClean="0"/>
              <a:t>Parts of each legislature checked (limited) power of other</a:t>
            </a:r>
          </a:p>
          <a:p>
            <a:pPr lvl="1"/>
            <a:r>
              <a:rPr lang="en-US" dirty="0" smtClean="0"/>
              <a:t>Usually done through multiple houses (House of Reps &amp; Senate) </a:t>
            </a: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Did Massachusetts Differ?</a:t>
            </a:r>
            <a:endParaRPr lang="en-US" dirty="0"/>
          </a:p>
        </p:txBody>
      </p:sp>
      <p:sp>
        <p:nvSpPr>
          <p:cNvPr id="3" name="Content Placeholder 2"/>
          <p:cNvSpPr>
            <a:spLocks noGrp="1"/>
          </p:cNvSpPr>
          <p:nvPr>
            <p:ph sz="quarter" idx="1"/>
          </p:nvPr>
        </p:nvSpPr>
        <p:spPr/>
        <p:txBody>
          <a:bodyPr/>
          <a:lstStyle/>
          <a:p>
            <a:r>
              <a:rPr lang="en-US" dirty="0" smtClean="0"/>
              <a:t>Strong Executive</a:t>
            </a:r>
          </a:p>
          <a:p>
            <a:pPr lvl="1"/>
            <a:r>
              <a:rPr lang="en-US" dirty="0" smtClean="0"/>
              <a:t>Governor popularly elected</a:t>
            </a:r>
          </a:p>
          <a:p>
            <a:pPr lvl="1"/>
            <a:r>
              <a:rPr lang="en-US" dirty="0" smtClean="0"/>
              <a:t>Governor’s salary was fixed (could not be changed by Leg.)</a:t>
            </a:r>
            <a:endParaRPr lang="en-US" dirty="0"/>
          </a:p>
          <a:p>
            <a:pPr lvl="1"/>
            <a:r>
              <a:rPr lang="en-US" dirty="0" smtClean="0"/>
              <a:t>Governor could revise laws, appoint Leg. officials and judges</a:t>
            </a:r>
          </a:p>
          <a:p>
            <a:r>
              <a:rPr lang="en-US" dirty="0" smtClean="0"/>
              <a:t>Representation of Various Economic Classes (</a:t>
            </a:r>
            <a:r>
              <a:rPr lang="en-US" i="1" dirty="0" smtClean="0"/>
              <a:t>Classical</a:t>
            </a:r>
            <a:r>
              <a:rPr lang="en-US" dirty="0" smtClean="0"/>
              <a:t> </a:t>
            </a:r>
            <a:r>
              <a:rPr lang="en-US" i="1" dirty="0" smtClean="0"/>
              <a:t>Republicanism</a:t>
            </a:r>
            <a:r>
              <a:rPr lang="en-US" dirty="0" smtClean="0"/>
              <a:t>)</a:t>
            </a:r>
          </a:p>
          <a:p>
            <a:pPr lvl="1"/>
            <a:r>
              <a:rPr lang="en-US" dirty="0" smtClean="0"/>
              <a:t>Large Property Owners = Can elect governor (Executive)</a:t>
            </a:r>
          </a:p>
          <a:p>
            <a:pPr lvl="1"/>
            <a:r>
              <a:rPr lang="en-US" dirty="0" smtClean="0"/>
              <a:t>Mid-level “  “  = Can elect upper house members (Legislative)</a:t>
            </a:r>
          </a:p>
          <a:p>
            <a:pPr lvl="1"/>
            <a:r>
              <a:rPr lang="en-US" dirty="0" smtClean="0"/>
              <a:t>Low-level “  “  = Can elect lower  “ “      “ “         “ “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Virginia Declaration of Rights</a:t>
            </a:r>
            <a:endParaRPr lang="en-US" dirty="0"/>
          </a:p>
        </p:txBody>
      </p:sp>
      <p:sp>
        <p:nvSpPr>
          <p:cNvPr id="3" name="Content Placeholder 2"/>
          <p:cNvSpPr>
            <a:spLocks noGrp="1"/>
          </p:cNvSpPr>
          <p:nvPr>
            <p:ph sz="quarter" idx="1"/>
          </p:nvPr>
        </p:nvSpPr>
        <p:spPr>
          <a:xfrm>
            <a:off x="301752" y="1527048"/>
            <a:ext cx="5032248" cy="4572000"/>
          </a:xfrm>
        </p:spPr>
        <p:txBody>
          <a:bodyPr>
            <a:normAutofit lnSpcReduction="10000"/>
          </a:bodyPr>
          <a:lstStyle/>
          <a:p>
            <a:r>
              <a:rPr lang="en-US" dirty="0" smtClean="0"/>
              <a:t>Listed specific rights of the people, including:</a:t>
            </a:r>
          </a:p>
          <a:p>
            <a:pPr lvl="1"/>
            <a:r>
              <a:rPr lang="en-US" dirty="0" smtClean="0"/>
              <a:t>Freedom of the press</a:t>
            </a:r>
          </a:p>
          <a:p>
            <a:pPr lvl="1"/>
            <a:r>
              <a:rPr lang="en-US" dirty="0" smtClean="0"/>
              <a:t>Rights of criminal defendants</a:t>
            </a:r>
          </a:p>
          <a:p>
            <a:pPr lvl="1"/>
            <a:r>
              <a:rPr lang="en-US" dirty="0" err="1" smtClean="0"/>
              <a:t>Gov’t</a:t>
            </a:r>
            <a:r>
              <a:rPr lang="en-US" dirty="0" smtClean="0"/>
              <a:t> cannot deprive natural rights</a:t>
            </a:r>
          </a:p>
          <a:p>
            <a:pPr lvl="1"/>
            <a:r>
              <a:rPr lang="en-US" dirty="0" smtClean="0"/>
              <a:t>All power is derived &amp; kept by the people</a:t>
            </a:r>
          </a:p>
          <a:p>
            <a:pPr lvl="1"/>
            <a:r>
              <a:rPr lang="en-US" dirty="0" err="1" smtClean="0"/>
              <a:t>Gov’t</a:t>
            </a:r>
            <a:r>
              <a:rPr lang="en-US" dirty="0" smtClean="0"/>
              <a:t> is instituted for common benefit, protections, and security.  If not, it can be abolished. </a:t>
            </a:r>
            <a:r>
              <a:rPr lang="en-US" i="1" dirty="0" smtClean="0"/>
              <a:t>(Class. Repub., Social Contract)</a:t>
            </a:r>
          </a:p>
          <a:p>
            <a:pPr lvl="1"/>
            <a:r>
              <a:rPr lang="en-US" dirty="0" smtClean="0"/>
              <a:t>Freedom of religion</a:t>
            </a:r>
          </a:p>
          <a:p>
            <a:pPr>
              <a:buNone/>
            </a:pPr>
            <a:endParaRPr lang="en-US" dirty="0" smtClean="0"/>
          </a:p>
          <a:p>
            <a:pPr lvl="1"/>
            <a:endParaRPr lang="en-US" dirty="0" smtClean="0"/>
          </a:p>
        </p:txBody>
      </p:sp>
      <p:pic>
        <p:nvPicPr>
          <p:cNvPr id="23554" name="Picture 2" descr="http://www.npl.lib.va.us/homework/SOL/VA_declaration_of_rights_2.jpg"/>
          <p:cNvPicPr>
            <a:picLocks noChangeAspect="1" noChangeArrowheads="1"/>
          </p:cNvPicPr>
          <p:nvPr/>
        </p:nvPicPr>
        <p:blipFill>
          <a:blip r:embed="rId2" cstate="print"/>
          <a:srcRect/>
          <a:stretch>
            <a:fillRect/>
          </a:stretch>
        </p:blipFill>
        <p:spPr bwMode="auto">
          <a:xfrm>
            <a:off x="5334000" y="1371600"/>
            <a:ext cx="3810000" cy="502920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1 Terms &amp; Concepts</a:t>
            </a:r>
            <a:endParaRPr lang="en-US" dirty="0"/>
          </a:p>
        </p:txBody>
      </p:sp>
      <p:sp>
        <p:nvSpPr>
          <p:cNvPr id="3" name="Content Placeholder 2"/>
          <p:cNvSpPr>
            <a:spLocks noGrp="1"/>
          </p:cNvSpPr>
          <p:nvPr>
            <p:ph sz="quarter" idx="1"/>
          </p:nvPr>
        </p:nvSpPr>
        <p:spPr>
          <a:xfrm>
            <a:off x="228600" y="1527048"/>
            <a:ext cx="8915400" cy="4873752"/>
          </a:xfrm>
        </p:spPr>
        <p:txBody>
          <a:bodyPr>
            <a:normAutofit fontScale="70000" lnSpcReduction="20000"/>
          </a:bodyPr>
          <a:lstStyle/>
          <a:p>
            <a:r>
              <a:rPr lang="en-US" b="1" dirty="0" smtClean="0"/>
              <a:t>limited government</a:t>
            </a:r>
            <a:r>
              <a:rPr lang="en-US" dirty="0" smtClean="0"/>
              <a:t> </a:t>
            </a:r>
          </a:p>
          <a:p>
            <a:pPr lvl="1"/>
            <a:r>
              <a:rPr lang="en-US" dirty="0" smtClean="0"/>
              <a:t>In natural rights philosophy, a system restricted to protecting natural rights that does not interfere with other aspects of life. More generally, limited government is constitutional government governed by the rule of law. Written or unwritten constitutions are used to empower and limit government.   </a:t>
            </a:r>
          </a:p>
          <a:p>
            <a:r>
              <a:rPr lang="en-US" b="1" dirty="0" smtClean="0"/>
              <a:t>Parliament</a:t>
            </a:r>
            <a:r>
              <a:rPr lang="en-US" dirty="0" smtClean="0"/>
              <a:t> </a:t>
            </a:r>
          </a:p>
          <a:p>
            <a:pPr lvl="1"/>
            <a:r>
              <a:rPr lang="en-US" dirty="0" smtClean="0"/>
              <a:t>The British legislature, which consists of two houses: the House of Lords, which once represented the nobility, and the House of Commons, which formally represents the common people. Most members of the House of Lords are appointed for life by the government of the day and are not members of the hereditary aristocracy, who once dominated it.    </a:t>
            </a:r>
          </a:p>
          <a:p>
            <a:r>
              <a:rPr lang="en-US" b="1" dirty="0" smtClean="0"/>
              <a:t>republic</a:t>
            </a:r>
            <a:r>
              <a:rPr lang="en-US" dirty="0" smtClean="0"/>
              <a:t> </a:t>
            </a:r>
          </a:p>
          <a:p>
            <a:pPr lvl="1"/>
            <a:r>
              <a:rPr lang="en-US" dirty="0" smtClean="0"/>
              <a:t>According to James Madison, a form of government that derives its powers directly or indirectly from the people, is administered by officials holding power for a limited time, and incorporates representative institutions.    </a:t>
            </a:r>
          </a:p>
          <a:p>
            <a:r>
              <a:rPr lang="en-US" b="1" dirty="0" smtClean="0"/>
              <a:t>unwritten constitution</a:t>
            </a:r>
            <a:r>
              <a:rPr lang="en-US" dirty="0" smtClean="0"/>
              <a:t> </a:t>
            </a:r>
          </a:p>
          <a:p>
            <a:pPr lvl="1"/>
            <a:r>
              <a:rPr lang="en-US" dirty="0" smtClean="0"/>
              <a:t>The body of political practices developed through custom and tradition. Only three of the world's major democracies have constitutions that are not single, written documents: Britain, Israel, and New Zealand. In each of these nations, the constitution is a combination of written laws and precedents.    </a:t>
            </a:r>
          </a:p>
          <a:p>
            <a:r>
              <a:rPr lang="en-US" b="1" dirty="0" smtClean="0"/>
              <a:t>written constitution</a:t>
            </a:r>
            <a:r>
              <a:rPr lang="en-US" dirty="0" smtClean="0"/>
              <a:t> </a:t>
            </a:r>
          </a:p>
          <a:p>
            <a:pPr lvl="1"/>
            <a:r>
              <a:rPr lang="en-US" dirty="0" smtClean="0"/>
              <a:t>A written plan of government that sets forth the structures and powers of government.</a:t>
            </a:r>
            <a:br>
              <a:rPr lang="en-US" dirty="0" smtClean="0"/>
            </a:br>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2333</TotalTime>
  <Words>5035</Words>
  <Application>Microsoft Office PowerPoint</Application>
  <PresentationFormat>On-screen Show (4:3)</PresentationFormat>
  <Paragraphs>569</Paragraphs>
  <Slides>87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87</vt:i4>
      </vt:variant>
    </vt:vector>
  </HeadingPairs>
  <TitlesOfParts>
    <vt:vector size="92" baseType="lpstr">
      <vt:lpstr>Georgia</vt:lpstr>
      <vt:lpstr>Times New Roman</vt:lpstr>
      <vt:lpstr>Wingdings</vt:lpstr>
      <vt:lpstr>Wingdings 2</vt:lpstr>
      <vt:lpstr>Civic</vt:lpstr>
      <vt:lpstr>PowerPoint Presentation</vt:lpstr>
      <vt:lpstr>Essential Question</vt:lpstr>
      <vt:lpstr>Unit Overview</vt:lpstr>
      <vt:lpstr>Unit 1 Purpose</vt:lpstr>
      <vt:lpstr>PowerPoint Presentation</vt:lpstr>
      <vt:lpstr>Lesson 1 Purpose</vt:lpstr>
      <vt:lpstr>Lesson 1 Objectives</vt:lpstr>
      <vt:lpstr>Lesson 1 Terms &amp; Concepts</vt:lpstr>
      <vt:lpstr>Lesson 1 Terms &amp; Concepts</vt:lpstr>
      <vt:lpstr>Characteristics of Colonial America</vt:lpstr>
      <vt:lpstr>Characteristics (cont…)</vt:lpstr>
      <vt:lpstr>How Did The Founders Learn About Government?</vt:lpstr>
      <vt:lpstr>What did the Founders Learn?</vt:lpstr>
      <vt:lpstr>Forms of Government</vt:lpstr>
      <vt:lpstr>What is a Constitution?</vt:lpstr>
      <vt:lpstr>Characterizing Higher Law</vt:lpstr>
      <vt:lpstr>Characterizing Higher Law</vt:lpstr>
      <vt:lpstr>PowerPoint Presentation</vt:lpstr>
      <vt:lpstr>PowerPoint Presentation</vt:lpstr>
      <vt:lpstr>Lesson 2 Purpose</vt:lpstr>
      <vt:lpstr>Lesson 2 Objectives</vt:lpstr>
      <vt:lpstr>Lesson 2 Terms &amp; Concepts</vt:lpstr>
      <vt:lpstr>Lesson 2 Terms &amp; Concepts</vt:lpstr>
      <vt:lpstr>Lesson 2 Terms &amp; Concepts</vt:lpstr>
      <vt:lpstr>The Founding Generation’s Values</vt:lpstr>
      <vt:lpstr>The Founding Generation’s Values (Cont…)</vt:lpstr>
      <vt:lpstr>The Role of Philosophy in the Study of Gov’t</vt:lpstr>
      <vt:lpstr>Natural Rights Philosophy</vt:lpstr>
      <vt:lpstr>Natural Rights’ Influence on the Founders</vt:lpstr>
      <vt:lpstr>PowerPoint Presentation</vt:lpstr>
      <vt:lpstr>PowerPoint Presentation</vt:lpstr>
      <vt:lpstr>Lesson 3 Purpose</vt:lpstr>
      <vt:lpstr>Lesson 3 Objectives</vt:lpstr>
      <vt:lpstr>Lesson 3 Terms &amp; Concepts</vt:lpstr>
      <vt:lpstr>Lesson 3 Terms &amp; Concepts</vt:lpstr>
      <vt:lpstr>Judeo-Christian Heritage of Human Rights</vt:lpstr>
      <vt:lpstr>European Concepts of the Individual &amp; Society (Middle Ages)</vt:lpstr>
      <vt:lpstr>The Renaissance</vt:lpstr>
      <vt:lpstr>Rise of the Nation-State</vt:lpstr>
      <vt:lpstr>Capitalism – The New Economic System</vt:lpstr>
      <vt:lpstr>The Enlightenment</vt:lpstr>
      <vt:lpstr>PowerPoint Presentation</vt:lpstr>
      <vt:lpstr>PowerPoint Presentation</vt:lpstr>
      <vt:lpstr>Lesson 4 Purpose</vt:lpstr>
      <vt:lpstr>Lesson 4 Objectives</vt:lpstr>
      <vt:lpstr>Lesson 4 Term &amp; Concepts</vt:lpstr>
      <vt:lpstr>Lesson 4 Terms &amp; Concepts (Continued)</vt:lpstr>
      <vt:lpstr>Roots of English Government</vt:lpstr>
      <vt:lpstr>Parliamentary Government Begins</vt:lpstr>
      <vt:lpstr>The Development of “Common Law”</vt:lpstr>
      <vt:lpstr>The “Rights of Englishmen”</vt:lpstr>
      <vt:lpstr>The British Constitution</vt:lpstr>
      <vt:lpstr>English Bill of Rights</vt:lpstr>
      <vt:lpstr>PowerPoint Presentation</vt:lpstr>
      <vt:lpstr>PowerPoint Presentation</vt:lpstr>
      <vt:lpstr>Lesson 5 Purpose</vt:lpstr>
      <vt:lpstr>Lesson 5 Terms &amp; Concepts</vt:lpstr>
      <vt:lpstr>Lesson 5 Terms &amp; Concepts (Continued)</vt:lpstr>
      <vt:lpstr>Lesson 5 Objectives</vt:lpstr>
      <vt:lpstr>Colonial Settlements =  Constitutional Experiments</vt:lpstr>
      <vt:lpstr>The Unique American Experience</vt:lpstr>
      <vt:lpstr>The Rights of Colonial Charters</vt:lpstr>
      <vt:lpstr>Whose Rights Were Excluded?</vt:lpstr>
      <vt:lpstr>Colonial Ideas of Constitutional Gov’t</vt:lpstr>
      <vt:lpstr>Colonial Governments:  More Representative Than Britain?</vt:lpstr>
      <vt:lpstr>PowerPoint Presentation</vt:lpstr>
      <vt:lpstr>PowerPoint Presentation</vt:lpstr>
      <vt:lpstr>Lesson 6 Purpose</vt:lpstr>
      <vt:lpstr>Lesson 6 Objectives</vt:lpstr>
      <vt:lpstr>Lesson 6 Terms &amp; Concepts</vt:lpstr>
      <vt:lpstr>A Change in British Policy</vt:lpstr>
      <vt:lpstr>Colonial Resistance</vt:lpstr>
      <vt:lpstr>Colonial Resistance (Continued)</vt:lpstr>
      <vt:lpstr>Organized Resistance</vt:lpstr>
      <vt:lpstr>Purpose of the Declaration</vt:lpstr>
      <vt:lpstr>The Declaration’s Main Arguments &amp; Ideas</vt:lpstr>
      <vt:lpstr>The Declaration’s Main Arguments &amp; Ideas</vt:lpstr>
      <vt:lpstr>PowerPoint Presentation</vt:lpstr>
      <vt:lpstr>PowerPoint Presentation</vt:lpstr>
      <vt:lpstr>Lesson 7 Purpose</vt:lpstr>
      <vt:lpstr>Lesson 7  Terms &amp; Concepts</vt:lpstr>
      <vt:lpstr>Lesson 7 Objectives</vt:lpstr>
      <vt:lpstr>The Colonies’ Status Following the Declaration</vt:lpstr>
      <vt:lpstr>Basic Ideas of State Constitutions</vt:lpstr>
      <vt:lpstr>Basic Ideas of State Constitutions</vt:lpstr>
      <vt:lpstr>How Did Massachusetts Differ?</vt:lpstr>
      <vt:lpstr>The Virginia Declaration of Rights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tdriscoll</dc:creator>
  <cp:lastModifiedBy>Estlund, Linda</cp:lastModifiedBy>
  <cp:revision>54</cp:revision>
  <dcterms:created xsi:type="dcterms:W3CDTF">2008-11-26T14:28:51Z</dcterms:created>
  <dcterms:modified xsi:type="dcterms:W3CDTF">2017-08-28T16:30:09Z</dcterms:modified>
</cp:coreProperties>
</file>